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73" r:id="rId7"/>
    <p:sldId id="258" r:id="rId8"/>
    <p:sldId id="259" r:id="rId9"/>
    <p:sldId id="260" r:id="rId10"/>
    <p:sldId id="261" r:id="rId11"/>
    <p:sldId id="264" r:id="rId12"/>
    <p:sldId id="262" r:id="rId13"/>
    <p:sldId id="265" r:id="rId14"/>
    <p:sldId id="266" r:id="rId15"/>
    <p:sldId id="267" r:id="rId16"/>
    <p:sldId id="268" r:id="rId17"/>
    <p:sldId id="263" r:id="rId18"/>
    <p:sldId id="269" r:id="rId19"/>
    <p:sldId id="274" r:id="rId20"/>
    <p:sldId id="275" r:id="rId21"/>
    <p:sldId id="276" r:id="rId22"/>
    <p:sldId id="277" r:id="rId23"/>
    <p:sldId id="307" r:id="rId24"/>
    <p:sldId id="308" r:id="rId25"/>
    <p:sldId id="278" r:id="rId26"/>
    <p:sldId id="309"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10" r:id="rId49"/>
    <p:sldId id="311" r:id="rId50"/>
    <p:sldId id="312" r:id="rId51"/>
    <p:sldId id="313" r:id="rId52"/>
    <p:sldId id="316" r:id="rId53"/>
    <p:sldId id="300" r:id="rId54"/>
    <p:sldId id="301" r:id="rId55"/>
    <p:sldId id="302" r:id="rId56"/>
    <p:sldId id="303" r:id="rId57"/>
    <p:sldId id="314" r:id="rId58"/>
    <p:sldId id="315" r:id="rId59"/>
    <p:sldId id="304" r:id="rId60"/>
    <p:sldId id="305" r:id="rId61"/>
    <p:sldId id="317" r:id="rId62"/>
    <p:sldId id="318" r:id="rId63"/>
    <p:sldId id="319" r:id="rId64"/>
    <p:sldId id="320" r:id="rId65"/>
    <p:sldId id="321" r:id="rId66"/>
    <p:sldId id="322" r:id="rId67"/>
    <p:sldId id="306" r:id="rId6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311189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28637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2170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95267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8982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409E21-4634-4319-BBD7-B679AE0DA98B}"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90757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409E21-4634-4319-BBD7-B679AE0DA98B}" type="datetimeFigureOut">
              <a:rPr lang="ru-RU" smtClean="0"/>
              <a:t>27.09.2022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263244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409E21-4634-4319-BBD7-B679AE0DA98B}" type="datetimeFigureOut">
              <a:rPr lang="ru-RU" smtClean="0"/>
              <a:t>27.09.2022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8769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409E21-4634-4319-BBD7-B679AE0DA98B}" type="datetimeFigureOut">
              <a:rPr lang="ru-RU" smtClean="0"/>
              <a:t>27.09.2022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258897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409E21-4634-4319-BBD7-B679AE0DA98B}"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7431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409E21-4634-4319-BBD7-B679AE0DA98B}" type="datetimeFigureOut">
              <a:rPr lang="ru-RU" smtClean="0"/>
              <a:t>27.09.2022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D45F92-3CC6-48C3-BC36-1AA18D3292A8}" type="slidenum">
              <a:rPr lang="ru-RU" smtClean="0"/>
              <a:t>‹#›</a:t>
            </a:fld>
            <a:endParaRPr lang="ru-RU"/>
          </a:p>
        </p:txBody>
      </p:sp>
    </p:spTree>
    <p:extLst>
      <p:ext uri="{BB962C8B-B14F-4D97-AF65-F5344CB8AC3E}">
        <p14:creationId xmlns:p14="http://schemas.microsoft.com/office/powerpoint/2010/main" val="123309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09E21-4634-4319-BBD7-B679AE0DA98B}" type="datetimeFigureOut">
              <a:rPr lang="ru-RU" smtClean="0"/>
              <a:t>27.09.2022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45F92-3CC6-48C3-BC36-1AA18D3292A8}" type="slidenum">
              <a:rPr lang="ru-RU" smtClean="0"/>
              <a:t>‹#›</a:t>
            </a:fld>
            <a:endParaRPr lang="ru-RU"/>
          </a:p>
        </p:txBody>
      </p:sp>
    </p:spTree>
    <p:extLst>
      <p:ext uri="{BB962C8B-B14F-4D97-AF65-F5344CB8AC3E}">
        <p14:creationId xmlns:p14="http://schemas.microsoft.com/office/powerpoint/2010/main" val="387993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5943" y="3570514"/>
            <a:ext cx="9144000" cy="2387600"/>
          </a:xfrm>
        </p:spPr>
        <p:txBody>
          <a:bodyPr>
            <a:noAutofit/>
          </a:bodyPr>
          <a:lstStyle/>
          <a:p>
            <a:r>
              <a:rPr lang="ru-RU" sz="4400" dirty="0">
                <a:solidFill>
                  <a:srgbClr val="002060"/>
                </a:solidFill>
                <a:latin typeface="Times New Roman" panose="02020603050405020304" pitchFamily="18" charset="0"/>
                <a:cs typeface="Times New Roman" panose="02020603050405020304" pitchFamily="18" charset="0"/>
              </a:rPr>
              <a:t>Планировка предприятия по переработке птицы, технологические процессы на различных участках и их ветеринарно-санитарная характеристика. Особенности организации ветеринарно-санитарного контроля на конвейерной линии по переработке птицы</a:t>
            </a:r>
          </a:p>
        </p:txBody>
      </p:sp>
    </p:spTree>
    <p:extLst>
      <p:ext uri="{BB962C8B-B14F-4D97-AF65-F5344CB8AC3E}">
        <p14:creationId xmlns:p14="http://schemas.microsoft.com/office/powerpoint/2010/main" val="81046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623888" algn="just">
              <a:lnSpc>
                <a:spcPct val="10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Переработка птицы производится в строгом соответствии с утвержденной «Технологической инструкцией по изготовлению тушек птицы» и с соблюдением «Ветеринарно-санитарных правил для организаций, осуществляющих деятельность по убою, переработке птицы и яйца», «Ветеринарно-санитарных правил осмотра убойных животных и ветеринарно-санитарной экспертизы мяса и мясных продуктов», санитарных норм, правил и гигиенических нормативов «Гигиенические требования к качеству и безопасности продовольственного сырья и пищевых продуктов».</a:t>
            </a:r>
          </a:p>
        </p:txBody>
      </p:sp>
    </p:spTree>
    <p:extLst>
      <p:ext uri="{BB962C8B-B14F-4D97-AF65-F5344CB8AC3E}">
        <p14:creationId xmlns:p14="http://schemas.microsoft.com/office/powerpoint/2010/main" val="42840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623888" algn="just">
              <a:lnSpc>
                <a:spcPct val="10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Технологический процесс первичной обработки птицы складывается из следующих последовательно проводимых операций: навешивание птицы на конвейер, оглушение, убой и контроль убоя, обескровливание, тепловая обработка (</a:t>
            </a:r>
            <a:r>
              <a:rPr lang="ru-RU" dirty="0" err="1">
                <a:solidFill>
                  <a:srgbClr val="002060"/>
                </a:solidFill>
                <a:latin typeface="Times New Roman" panose="02020603050405020304" pitchFamily="18" charset="0"/>
                <a:cs typeface="Times New Roman" panose="02020603050405020304" pitchFamily="18" charset="0"/>
              </a:rPr>
              <a:t>шпарка</a:t>
            </a:r>
            <a:r>
              <a:rPr lang="ru-RU" dirty="0">
                <a:solidFill>
                  <a:srgbClr val="002060"/>
                </a:solidFill>
                <a:latin typeface="Times New Roman" panose="02020603050405020304" pitchFamily="18" charset="0"/>
                <a:cs typeface="Times New Roman" panose="02020603050405020304" pitchFamily="18" charset="0"/>
              </a:rPr>
              <a:t>), отрывание маховых и хвостовых перьев у водоплавающей птицы, снятие оперения (</a:t>
            </a:r>
            <a:r>
              <a:rPr lang="ru-RU" dirty="0" err="1">
                <a:solidFill>
                  <a:srgbClr val="002060"/>
                </a:solidFill>
                <a:latin typeface="Times New Roman" panose="02020603050405020304" pitchFamily="18" charset="0"/>
                <a:cs typeface="Times New Roman" panose="02020603050405020304" pitchFamily="18" charset="0"/>
              </a:rPr>
              <a:t>ощипка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доощипка</a:t>
            </a:r>
            <a:r>
              <a:rPr lang="ru-RU" dirty="0">
                <a:solidFill>
                  <a:srgbClr val="002060"/>
                </a:solidFill>
                <a:latin typeface="Times New Roman" panose="02020603050405020304" pitchFamily="18" charset="0"/>
                <a:cs typeface="Times New Roman" panose="02020603050405020304" pitchFamily="18" charset="0"/>
              </a:rPr>
              <a:t> или </a:t>
            </a:r>
            <a:r>
              <a:rPr lang="ru-RU" dirty="0" err="1">
                <a:solidFill>
                  <a:srgbClr val="002060"/>
                </a:solidFill>
                <a:latin typeface="Times New Roman" panose="02020603050405020304" pitchFamily="18" charset="0"/>
                <a:cs typeface="Times New Roman" panose="02020603050405020304" pitchFamily="18" charset="0"/>
              </a:rPr>
              <a:t>воскование</a:t>
            </a:r>
            <a:r>
              <a:rPr lang="ru-RU" dirty="0">
                <a:solidFill>
                  <a:srgbClr val="002060"/>
                </a:solidFill>
                <a:latin typeface="Times New Roman" panose="02020603050405020304" pitchFamily="18" charset="0"/>
                <a:cs typeface="Times New Roman" panose="02020603050405020304" pitchFamily="18" charset="0"/>
              </a:rPr>
              <a:t> водоплавающей птицы, отрывание или отрезание голов, опалка тушек, мойка тушек, отрезание </a:t>
            </a:r>
            <a:r>
              <a:rPr lang="ru-RU" dirty="0" smtClean="0">
                <a:solidFill>
                  <a:srgbClr val="002060"/>
                </a:solidFill>
                <a:latin typeface="Times New Roman" panose="02020603050405020304" pitchFamily="18" charset="0"/>
                <a:cs typeface="Times New Roman" panose="02020603050405020304" pitchFamily="18" charset="0"/>
              </a:rPr>
              <a:t>ног.</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1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9656" y="365125"/>
            <a:ext cx="3574143" cy="5803446"/>
          </a:xfrm>
        </p:spPr>
        <p:txBody>
          <a:bodyPr>
            <a:normAutofit/>
          </a:bodyPr>
          <a:lstStyle/>
          <a:p>
            <a:r>
              <a:rPr lang="ru-RU" sz="3600" dirty="0">
                <a:solidFill>
                  <a:srgbClr val="002060"/>
                </a:solidFill>
                <a:latin typeface="Times New Roman" panose="02020603050405020304" pitchFamily="18" charset="0"/>
                <a:cs typeface="Times New Roman" panose="02020603050405020304" pitchFamily="18" charset="0"/>
              </a:rPr>
              <a:t>Технологическая схема первичной обработки птицы</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6159929" cy="6912015"/>
          </a:xfrm>
        </p:spPr>
      </p:pic>
    </p:spTree>
    <p:extLst>
      <p:ext uri="{BB962C8B-B14F-4D97-AF65-F5344CB8AC3E}">
        <p14:creationId xmlns:p14="http://schemas.microsoft.com/office/powerpoint/2010/main" val="263688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812800" algn="just">
              <a:lnSpc>
                <a:spcPct val="10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Птицу навешивают последовательно с конвейера первичной обработки на конвейер </a:t>
            </a:r>
            <a:r>
              <a:rPr lang="ru-RU" dirty="0" err="1">
                <a:solidFill>
                  <a:srgbClr val="002060"/>
                </a:solidFill>
                <a:latin typeface="Times New Roman" panose="02020603050405020304" pitchFamily="18" charset="0"/>
                <a:cs typeface="Times New Roman" panose="02020603050405020304" pitchFamily="18" charset="0"/>
              </a:rPr>
              <a:t>воскования</a:t>
            </a:r>
            <a:r>
              <a:rPr lang="ru-RU" dirty="0">
                <a:solidFill>
                  <a:srgbClr val="002060"/>
                </a:solidFill>
                <a:latin typeface="Times New Roman" panose="02020603050405020304" pitchFamily="18" charset="0"/>
                <a:cs typeface="Times New Roman" panose="02020603050405020304" pitchFamily="18" charset="0"/>
              </a:rPr>
              <a:t>, потрошения, охлаждения, сортировки. Каждый конвейер оснащен специальным приводом. Одновременно на линии перерабатывают птицу одного вида и возраста. Если на переработку доставили сухопутную и водоплавающую птицу, то рекомендуется вначале перерабатывать сухопутную птицу, а затем − водоплавающую.</a:t>
            </a:r>
          </a:p>
        </p:txBody>
      </p:sp>
    </p:spTree>
    <p:extLst>
      <p:ext uri="{BB962C8B-B14F-4D97-AF65-F5344CB8AC3E}">
        <p14:creationId xmlns:p14="http://schemas.microsoft.com/office/powerpoint/2010/main" val="330124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96686" y="-20562"/>
            <a:ext cx="10798628" cy="6899124"/>
          </a:xfrm>
          <a:prstGeom prst="rect">
            <a:avLst/>
          </a:prstGeom>
        </p:spPr>
      </p:pic>
    </p:spTree>
    <p:extLst>
      <p:ext uri="{BB962C8B-B14F-4D97-AF65-F5344CB8AC3E}">
        <p14:creationId xmlns:p14="http://schemas.microsoft.com/office/powerpoint/2010/main" val="133519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623888" algn="just">
              <a:lnSpc>
                <a:spcPct val="10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Транспортер имеет специальное ограждение и форсунки для распыла воды с целью уменьшения запыленности помещения. Скорость движения транспортера составляет 2 м/мин., что обеспечивает нормальную плотность посадки птицы при производительности линии 3000 гол/ч.</a:t>
            </a:r>
          </a:p>
        </p:txBody>
      </p:sp>
    </p:spTree>
    <p:extLst>
      <p:ext uri="{BB962C8B-B14F-4D97-AF65-F5344CB8AC3E}">
        <p14:creationId xmlns:p14="http://schemas.microsoft.com/office/powerpoint/2010/main" val="261247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536575" algn="just">
              <a:lnSpc>
                <a:spcPct val="10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Процесс навешивания является сильным стрессовым воздействием на организм птицы, которое отрицательно сказывается на последующих операциях оглушения, обескровливания, снятия оперения и на качестве мяса. Поэтому необходимо дать возможность птице успокоиться. Это может быть достигнуто в результате спокойного нахождения ее в подвешенном состоянии на конвейере в течение 90 с, т. е. для этого ей будет достаточно времени, за которое она проходит путь по конвейеру от места навешивания до места </a:t>
            </a:r>
            <a:r>
              <a:rPr lang="ru-RU" dirty="0" smtClean="0">
                <a:solidFill>
                  <a:srgbClr val="002060"/>
                </a:solidFill>
                <a:latin typeface="Times New Roman" panose="02020603050405020304" pitchFamily="18" charset="0"/>
                <a:cs typeface="Times New Roman" panose="02020603050405020304" pitchFamily="18" charset="0"/>
              </a:rPr>
              <a:t>оглушения.</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97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580571" y="76137"/>
            <a:ext cx="11045372" cy="6714548"/>
          </a:xfrm>
          <a:prstGeom prst="rect">
            <a:avLst/>
          </a:prstGeom>
        </p:spPr>
      </p:pic>
    </p:spTree>
    <p:extLst>
      <p:ext uri="{BB962C8B-B14F-4D97-AF65-F5344CB8AC3E}">
        <p14:creationId xmlns:p14="http://schemas.microsoft.com/office/powerpoint/2010/main" val="351694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002060"/>
                </a:solidFill>
                <a:latin typeface="Times New Roman" panose="02020603050405020304" pitchFamily="18" charset="0"/>
                <a:cs typeface="Times New Roman" panose="02020603050405020304" pitchFamily="18" charset="0"/>
              </a:rPr>
              <a:t>Существуют следующие способы оглушения птицы:</a:t>
            </a:r>
            <a:br>
              <a:rPr lang="ru-RU" sz="3600" b="1" dirty="0" smtClean="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fontAlgn="base"/>
            <a:r>
              <a:rPr lang="ru-RU" dirty="0" smtClean="0">
                <a:solidFill>
                  <a:srgbClr val="002060"/>
                </a:solidFill>
              </a:rPr>
              <a:t>механический</a:t>
            </a:r>
            <a:r>
              <a:rPr lang="ru-RU" dirty="0">
                <a:solidFill>
                  <a:srgbClr val="002060"/>
                </a:solidFill>
              </a:rPr>
              <a:t>,</a:t>
            </a:r>
          </a:p>
          <a:p>
            <a:pPr fontAlgn="base"/>
            <a:r>
              <a:rPr lang="ru-RU" dirty="0">
                <a:solidFill>
                  <a:srgbClr val="002060"/>
                </a:solidFill>
              </a:rPr>
              <a:t>с помощью газа (в основном диоксид углерода),</a:t>
            </a:r>
          </a:p>
          <a:p>
            <a:pPr fontAlgn="base"/>
            <a:r>
              <a:rPr lang="ru-RU" dirty="0">
                <a:solidFill>
                  <a:srgbClr val="002060"/>
                </a:solidFill>
              </a:rPr>
              <a:t>с помощью наркотиков (барбитурат натрия и др.),</a:t>
            </a:r>
          </a:p>
          <a:p>
            <a:pPr fontAlgn="base"/>
            <a:r>
              <a:rPr lang="ru-RU" dirty="0">
                <a:solidFill>
                  <a:srgbClr val="002060"/>
                </a:solidFill>
              </a:rPr>
              <a:t>электрическим током.</a:t>
            </a:r>
          </a:p>
          <a:p>
            <a:endParaRPr lang="ru-RU" dirty="0"/>
          </a:p>
        </p:txBody>
      </p:sp>
    </p:spTree>
    <p:extLst>
      <p:ext uri="{BB962C8B-B14F-4D97-AF65-F5344CB8AC3E}">
        <p14:creationId xmlns:p14="http://schemas.microsoft.com/office/powerpoint/2010/main" val="249567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lgn="just"/>
            <a:r>
              <a:rPr lang="ru-RU" b="1" i="1" dirty="0">
                <a:solidFill>
                  <a:srgbClr val="002060"/>
                </a:solidFill>
                <a:latin typeface="Times New Roman" panose="02020603050405020304" pitchFamily="18" charset="0"/>
                <a:cs typeface="Times New Roman" panose="02020603050405020304" pitchFamily="18" charset="0"/>
              </a:rPr>
              <a:t>Оглушение</a:t>
            </a:r>
            <a:endParaRPr lang="ru-RU"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Для обездвиживания птицу перед убоем оглушают, воздействуя на её организм переменным электрическим током высокой частоты (до 2000 Гц), промышленной частоты (50 Гц), или управляемой газовой средой.</a:t>
            </a:r>
          </a:p>
          <a:p>
            <a:pPr algn="just"/>
            <a:r>
              <a:rPr lang="ru-RU" dirty="0">
                <a:solidFill>
                  <a:srgbClr val="002060"/>
                </a:solidFill>
                <a:latin typeface="Times New Roman" panose="02020603050405020304" pitchFamily="18" charset="0"/>
                <a:cs typeface="Times New Roman" panose="02020603050405020304" pitchFamily="18" charset="0"/>
              </a:rPr>
              <a:t>При оглушении птицы в аппаратах с повышенной частотой тока применяют следующие режимы оглушения:</a:t>
            </a:r>
          </a:p>
          <a:p>
            <a:pPr algn="just"/>
            <a:r>
              <a:rPr lang="ru-RU" b="1" dirty="0">
                <a:solidFill>
                  <a:srgbClr val="002060"/>
                </a:solidFill>
                <a:latin typeface="Times New Roman" panose="02020603050405020304" pitchFamily="18" charset="0"/>
                <a:cs typeface="Times New Roman" panose="02020603050405020304" pitchFamily="18" charset="0"/>
              </a:rPr>
              <a:t>кур</a:t>
            </a:r>
            <a:r>
              <a:rPr lang="ru-RU" dirty="0">
                <a:solidFill>
                  <a:srgbClr val="002060"/>
                </a:solidFill>
                <a:latin typeface="Times New Roman" panose="02020603050405020304" pitchFamily="18" charset="0"/>
                <a:cs typeface="Times New Roman" panose="02020603050405020304" pitchFamily="18" charset="0"/>
              </a:rPr>
              <a:t> – напряжение тока 50-70 В, частота 1200-2000 Гц;</a:t>
            </a:r>
          </a:p>
          <a:p>
            <a:pPr algn="just"/>
            <a:r>
              <a:rPr lang="ru-RU" b="1" dirty="0">
                <a:solidFill>
                  <a:srgbClr val="002060"/>
                </a:solidFill>
                <a:latin typeface="Times New Roman" panose="02020603050405020304" pitchFamily="18" charset="0"/>
                <a:cs typeface="Times New Roman" panose="02020603050405020304" pitchFamily="18" charset="0"/>
              </a:rPr>
              <a:t>цыплят, цыплят-бройлеров</a:t>
            </a:r>
            <a:r>
              <a:rPr lang="ru-RU" dirty="0">
                <a:solidFill>
                  <a:srgbClr val="002060"/>
                </a:solidFill>
                <a:latin typeface="Times New Roman" panose="02020603050405020304" pitchFamily="18" charset="0"/>
                <a:cs typeface="Times New Roman" panose="02020603050405020304" pitchFamily="18" charset="0"/>
              </a:rPr>
              <a:t> – напряжение 45-60 В, частота от 350 до 2000 Гц.</a:t>
            </a:r>
          </a:p>
          <a:p>
            <a:endParaRPr lang="ru-RU" dirty="0"/>
          </a:p>
        </p:txBody>
      </p:sp>
    </p:spTree>
    <p:extLst>
      <p:ext uri="{BB962C8B-B14F-4D97-AF65-F5344CB8AC3E}">
        <p14:creationId xmlns:p14="http://schemas.microsoft.com/office/powerpoint/2010/main" val="120301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2060"/>
                </a:solidFill>
                <a:latin typeface="Times New Roman" panose="02020603050405020304" pitchFamily="18" charset="0"/>
                <a:cs typeface="Times New Roman" panose="02020603050405020304" pitchFamily="18" charset="0"/>
              </a:rPr>
              <a:t>Основными задачами промышленной переработки птицы являются:</a:t>
            </a:r>
            <a:br>
              <a:rPr lang="ru-RU" sz="3200" b="1" dirty="0" smtClean="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endParaRPr lang="ru-RU" dirty="0" smtClean="0"/>
          </a:p>
          <a:p>
            <a:pPr algn="just"/>
            <a:r>
              <a:rPr lang="ru-RU" dirty="0" smtClean="0">
                <a:solidFill>
                  <a:srgbClr val="002060"/>
                </a:solidFill>
                <a:latin typeface="Times New Roman" panose="02020603050405020304" pitchFamily="18" charset="0"/>
                <a:cs typeface="Times New Roman" panose="02020603050405020304" pitchFamily="18" charset="0"/>
              </a:rPr>
              <a:t>получение мяса с сохранением всех его исходных биологических свойств, придание тушкам товарного вида и подготовка к хранению;</a:t>
            </a:r>
          </a:p>
          <a:p>
            <a:pPr algn="just"/>
            <a:r>
              <a:rPr lang="ru-RU" dirty="0" smtClean="0">
                <a:solidFill>
                  <a:srgbClr val="002060"/>
                </a:solidFill>
                <a:latin typeface="Times New Roman" panose="02020603050405020304" pitchFamily="18" charset="0"/>
                <a:cs typeface="Times New Roman" panose="02020603050405020304" pitchFamily="18" charset="0"/>
              </a:rPr>
              <a:t>освобождение мясных тушек от непищевых и малоценных частей, подготовка их к использованию в домашних условиях и в сети общественного питания с минимальным расходованием дополнительного времени;</a:t>
            </a:r>
          </a:p>
          <a:p>
            <a:pPr algn="just"/>
            <a:r>
              <a:rPr lang="ru-RU" dirty="0" smtClean="0">
                <a:solidFill>
                  <a:srgbClr val="002060"/>
                </a:solidFill>
                <a:latin typeface="Times New Roman" panose="02020603050405020304" pitchFamily="18" charset="0"/>
                <a:cs typeface="Times New Roman" panose="02020603050405020304" pitchFamily="18" charset="0"/>
              </a:rPr>
              <a:t>производство расфасованных и упакованных частей тушек птицы, полуфабрикатов и готовых кулинарных изделий, а также таких сопутствующих высокоценных продуктов убоя и переработки, как жир, перо-пуховое сырье и сухие животные корма.</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24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57943" y="332656"/>
            <a:ext cx="10697028" cy="6264696"/>
          </a:xfrm>
        </p:spPr>
        <p:txBody>
          <a:bodyPr>
            <a:normAutofit/>
          </a:bodyPr>
          <a:lstStyle/>
          <a:p>
            <a:pPr algn="just">
              <a:buNone/>
            </a:pPr>
            <a:r>
              <a:rPr lang="ru-RU" b="1" dirty="0">
                <a:solidFill>
                  <a:srgbClr val="002060"/>
                </a:solidFill>
              </a:rPr>
              <a:t>Время оглушения птицы составляет:</a:t>
            </a:r>
            <a:r>
              <a:rPr lang="ru-RU" dirty="0">
                <a:solidFill>
                  <a:srgbClr val="002060"/>
                </a:solidFill>
              </a:rPr>
              <a:t> 15-25 с.</a:t>
            </a:r>
          </a:p>
          <a:p>
            <a:pPr algn="just">
              <a:buNone/>
            </a:pPr>
            <a:r>
              <a:rPr lang="ru-RU" dirty="0" smtClean="0">
                <a:solidFill>
                  <a:srgbClr val="002060"/>
                </a:solidFill>
              </a:rPr>
              <a:t>            При </a:t>
            </a:r>
            <a:r>
              <a:rPr lang="ru-RU" dirty="0">
                <a:solidFill>
                  <a:srgbClr val="002060"/>
                </a:solidFill>
              </a:rPr>
              <a:t>оглушении птицы в аппаратах с промышленной частотой тока (50 Гц) применяют такие режимы </a:t>
            </a:r>
            <a:r>
              <a:rPr lang="ru-RU" dirty="0" smtClean="0">
                <a:solidFill>
                  <a:srgbClr val="002060"/>
                </a:solidFill>
              </a:rPr>
              <a:t>:</a:t>
            </a:r>
            <a:endParaRPr lang="ru-RU" dirty="0">
              <a:solidFill>
                <a:srgbClr val="002060"/>
              </a:solidFill>
            </a:endParaRPr>
          </a:p>
          <a:p>
            <a:pPr algn="just"/>
            <a:r>
              <a:rPr lang="ru-RU" b="1" dirty="0">
                <a:solidFill>
                  <a:srgbClr val="002060"/>
                </a:solidFill>
              </a:rPr>
              <a:t>кур, цыплят:</a:t>
            </a:r>
            <a:r>
              <a:rPr lang="ru-RU" dirty="0">
                <a:solidFill>
                  <a:srgbClr val="002060"/>
                </a:solidFill>
              </a:rPr>
              <a:t> 90-110В;</a:t>
            </a:r>
          </a:p>
          <a:p>
            <a:pPr algn="just"/>
            <a:r>
              <a:rPr lang="ru-RU" b="1" dirty="0">
                <a:solidFill>
                  <a:srgbClr val="002060"/>
                </a:solidFill>
              </a:rPr>
              <a:t>цыплят-бройлеров:</a:t>
            </a:r>
            <a:r>
              <a:rPr lang="ru-RU" dirty="0">
                <a:solidFill>
                  <a:srgbClr val="002060"/>
                </a:solidFill>
              </a:rPr>
              <a:t> 70-80В;</a:t>
            </a:r>
          </a:p>
          <a:p>
            <a:pPr algn="just"/>
            <a:r>
              <a:rPr lang="ru-RU" b="1" dirty="0">
                <a:solidFill>
                  <a:srgbClr val="002060"/>
                </a:solidFill>
              </a:rPr>
              <a:t>цесарки, </a:t>
            </a:r>
            <a:r>
              <a:rPr lang="ru-RU" b="1" dirty="0" err="1">
                <a:solidFill>
                  <a:srgbClr val="002060"/>
                </a:solidFill>
              </a:rPr>
              <a:t>цесарята</a:t>
            </a:r>
            <a:r>
              <a:rPr lang="ru-RU" b="1" dirty="0">
                <a:solidFill>
                  <a:srgbClr val="002060"/>
                </a:solidFill>
              </a:rPr>
              <a:t>:</a:t>
            </a:r>
            <a:r>
              <a:rPr lang="ru-RU" dirty="0">
                <a:solidFill>
                  <a:srgbClr val="002060"/>
                </a:solidFill>
              </a:rPr>
              <a:t> 90-110В;</a:t>
            </a:r>
          </a:p>
          <a:p>
            <a:pPr algn="just"/>
            <a:r>
              <a:rPr lang="ru-RU" b="1" dirty="0">
                <a:solidFill>
                  <a:srgbClr val="002060"/>
                </a:solidFill>
              </a:rPr>
              <a:t>индеек, индюшат:</a:t>
            </a:r>
            <a:r>
              <a:rPr lang="ru-RU" dirty="0">
                <a:solidFill>
                  <a:srgbClr val="002060"/>
                </a:solidFill>
              </a:rPr>
              <a:t> 100-120В;</a:t>
            </a:r>
          </a:p>
          <a:p>
            <a:pPr algn="just"/>
            <a:r>
              <a:rPr lang="ru-RU" b="1" dirty="0">
                <a:solidFill>
                  <a:srgbClr val="002060"/>
                </a:solidFill>
              </a:rPr>
              <a:t>уток, утят:</a:t>
            </a:r>
            <a:r>
              <a:rPr lang="ru-RU" dirty="0">
                <a:solidFill>
                  <a:srgbClr val="002060"/>
                </a:solidFill>
              </a:rPr>
              <a:t> 110-130В;</a:t>
            </a:r>
          </a:p>
          <a:p>
            <a:pPr algn="just"/>
            <a:r>
              <a:rPr lang="ru-RU" b="1" dirty="0">
                <a:solidFill>
                  <a:srgbClr val="002060"/>
                </a:solidFill>
              </a:rPr>
              <a:t>гусей, гусята:</a:t>
            </a:r>
            <a:r>
              <a:rPr lang="ru-RU" dirty="0">
                <a:solidFill>
                  <a:srgbClr val="002060"/>
                </a:solidFill>
              </a:rPr>
              <a:t> 115-135В;</a:t>
            </a:r>
          </a:p>
          <a:p>
            <a:pPr algn="just"/>
            <a:r>
              <a:rPr lang="ru-RU" b="1" dirty="0">
                <a:solidFill>
                  <a:srgbClr val="002060"/>
                </a:solidFill>
              </a:rPr>
              <a:t>перепела, перепелята:</a:t>
            </a:r>
            <a:r>
              <a:rPr lang="ru-RU" dirty="0">
                <a:solidFill>
                  <a:srgbClr val="002060"/>
                </a:solidFill>
              </a:rPr>
              <a:t> 45-56В</a:t>
            </a:r>
            <a:r>
              <a:rPr lang="ru-RU" dirty="0" smtClean="0">
                <a:solidFill>
                  <a:srgbClr val="002060"/>
                </a:solidFill>
              </a:rPr>
              <a:t>.</a:t>
            </a:r>
          </a:p>
          <a:p>
            <a:pPr algn="just">
              <a:buNone/>
            </a:pPr>
            <a:r>
              <a:rPr lang="ru-RU" dirty="0" smtClean="0">
                <a:solidFill>
                  <a:srgbClr val="002060"/>
                </a:solidFill>
              </a:rPr>
              <a:t>           </a:t>
            </a:r>
            <a:r>
              <a:rPr lang="ru-RU" i="1" dirty="0" smtClean="0">
                <a:solidFill>
                  <a:srgbClr val="002060"/>
                </a:solidFill>
              </a:rPr>
              <a:t>При </a:t>
            </a:r>
            <a:r>
              <a:rPr lang="ru-RU" i="1" dirty="0">
                <a:solidFill>
                  <a:srgbClr val="002060"/>
                </a:solidFill>
              </a:rPr>
              <a:t>оглушении в газовой среде используют смесь газов, присутствующих в воздухе, например: двуокись углерода, азот, кислород, аргон.</a:t>
            </a:r>
          </a:p>
          <a:p>
            <a:pPr algn="just"/>
            <a:endParaRPr lang="ru-RU" dirty="0">
              <a:solidFill>
                <a:schemeClr val="tx2">
                  <a:lumMod val="50000"/>
                </a:schemeClr>
              </a:solidFill>
            </a:endParaRPr>
          </a:p>
          <a:p>
            <a:endParaRPr lang="ru-RU" dirty="0"/>
          </a:p>
        </p:txBody>
      </p:sp>
    </p:spTree>
    <p:extLst>
      <p:ext uri="{BB962C8B-B14F-4D97-AF65-F5344CB8AC3E}">
        <p14:creationId xmlns:p14="http://schemas.microsoft.com/office/powerpoint/2010/main" val="321993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tx2">
                    <a:lumMod val="50000"/>
                  </a:schemeClr>
                </a:solidFill>
                <a:latin typeface="Times New Roman" panose="02020603050405020304" pitchFamily="18" charset="0"/>
                <a:cs typeface="Times New Roman" panose="02020603050405020304" pitchFamily="18" charset="0"/>
              </a:rPr>
              <a:t>Убой и обескровливание</a:t>
            </a:r>
            <a:br>
              <a:rPr lang="ru-RU" sz="3200" b="1" dirty="0">
                <a:solidFill>
                  <a:schemeClr val="tx2">
                    <a:lumMod val="50000"/>
                  </a:schemeClr>
                </a:solidFill>
                <a:latin typeface="Times New Roman" panose="02020603050405020304" pitchFamily="18" charset="0"/>
                <a:cs typeface="Times New Roman" panose="02020603050405020304" pitchFamily="18" charset="0"/>
              </a:rPr>
            </a:b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9599" y="1196752"/>
            <a:ext cx="11146971" cy="5661248"/>
          </a:xfrm>
        </p:spPr>
        <p:txBody>
          <a:bodyPr>
            <a:normAutofit/>
          </a:bodyPr>
          <a:lstStyle/>
          <a:p>
            <a:pPr algn="just">
              <a:lnSpc>
                <a:spcPct val="10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автоматизированной обработке птицу убивают на машине, путём бокового разреза, одним или двумя дисковыми ножами, кожи шеи, ярёмной вены и сонной артерии со смещением к затылочной части головы без повреждения трахеи и пищевода.</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Вручную птицу убивают наружным способом, вскрывая кровеносные сосуды специальным ножом путём прокалывания.</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Обескровливание осуществляется над жёлобом в течение 150 с (куры, цыплята, цыплята-бройлеры, цесарки, </a:t>
            </a:r>
            <a:r>
              <a:rPr lang="ru-RU" dirty="0" err="1">
                <a:solidFill>
                  <a:srgbClr val="002060"/>
                </a:solidFill>
                <a:latin typeface="Times New Roman" panose="02020603050405020304" pitchFamily="18" charset="0"/>
                <a:cs typeface="Times New Roman" panose="02020603050405020304" pitchFamily="18" charset="0"/>
              </a:rPr>
              <a:t>цесарята</a:t>
            </a:r>
            <a:r>
              <a:rPr lang="ru-RU" dirty="0">
                <a:solidFill>
                  <a:srgbClr val="002060"/>
                </a:solidFill>
                <a:latin typeface="Times New Roman" panose="02020603050405020304" pitchFamily="18" charset="0"/>
                <a:cs typeface="Times New Roman" panose="02020603050405020304" pitchFamily="18" charset="0"/>
              </a:rPr>
              <a:t>, перепела, перепелята) и не менее 180 с (утки, утята, гуси, гусята, индейки, индюшата).</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Кровь из жёлоба стекает в промежуточную ёмкость, где накапливается и затем транспортируется в цех переработки отходов.</a:t>
            </a:r>
          </a:p>
          <a:p>
            <a:pPr algn="just">
              <a:lnSpc>
                <a:spcPct val="10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24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err="1">
                <a:solidFill>
                  <a:schemeClr val="tx2">
                    <a:lumMod val="50000"/>
                  </a:schemeClr>
                </a:solidFill>
                <a:latin typeface="Times New Roman" panose="02020603050405020304" pitchFamily="18" charset="0"/>
                <a:cs typeface="Times New Roman" panose="02020603050405020304" pitchFamily="18" charset="0"/>
              </a:rPr>
              <a:t>Шпарка</a:t>
            </a:r>
            <a:r>
              <a:rPr lang="ru-RU" sz="3200" b="1" dirty="0">
                <a:solidFill>
                  <a:schemeClr val="tx2">
                    <a:lumMod val="50000"/>
                  </a:schemeClr>
                </a:solidFill>
                <a:latin typeface="Times New Roman" panose="02020603050405020304" pitchFamily="18" charset="0"/>
                <a:cs typeface="Times New Roman" panose="02020603050405020304" pitchFamily="18" charset="0"/>
              </a:rPr>
              <a:t/>
            </a:r>
            <a:br>
              <a:rPr lang="ru-RU" sz="3200" b="1" dirty="0">
                <a:solidFill>
                  <a:schemeClr val="tx2">
                    <a:lumMod val="50000"/>
                  </a:schemeClr>
                </a:solidFill>
                <a:latin typeface="Times New Roman" panose="02020603050405020304" pitchFamily="18" charset="0"/>
                <a:cs typeface="Times New Roman" panose="02020603050405020304" pitchFamily="18" charset="0"/>
              </a:rPr>
            </a:b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92500"/>
          </a:bodyPr>
          <a:lstStyle/>
          <a:p>
            <a:pPr algn="just">
              <a:lnSpc>
                <a:spcPct val="11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Для </a:t>
            </a:r>
            <a:r>
              <a:rPr lang="ru-RU" dirty="0">
                <a:solidFill>
                  <a:srgbClr val="002060"/>
                </a:solidFill>
                <a:latin typeface="Times New Roman" panose="02020603050405020304" pitchFamily="18" charset="0"/>
                <a:cs typeface="Times New Roman" panose="02020603050405020304" pitchFamily="18" charset="0"/>
              </a:rPr>
              <a:t>ослабления </a:t>
            </a:r>
            <a:r>
              <a:rPr lang="ru-RU" dirty="0" err="1">
                <a:solidFill>
                  <a:srgbClr val="002060"/>
                </a:solidFill>
                <a:latin typeface="Times New Roman" panose="02020603050405020304" pitchFamily="18" charset="0"/>
                <a:cs typeface="Times New Roman" panose="02020603050405020304" pitchFamily="18" charset="0"/>
              </a:rPr>
              <a:t>удерживаемости</a:t>
            </a:r>
            <a:r>
              <a:rPr lang="ru-RU" dirty="0">
                <a:solidFill>
                  <a:srgbClr val="002060"/>
                </a:solidFill>
                <a:latin typeface="Times New Roman" panose="02020603050405020304" pitchFamily="18" charset="0"/>
                <a:cs typeface="Times New Roman" panose="02020603050405020304" pitchFamily="18" charset="0"/>
              </a:rPr>
              <a:t> оперения тушки птицы обрабатывают горячей водой в установках для </a:t>
            </a:r>
            <a:r>
              <a:rPr lang="ru-RU" dirty="0" err="1">
                <a:solidFill>
                  <a:srgbClr val="002060"/>
                </a:solidFill>
                <a:latin typeface="Times New Roman" panose="02020603050405020304" pitchFamily="18" charset="0"/>
                <a:cs typeface="Times New Roman" panose="02020603050405020304" pitchFamily="18" charset="0"/>
              </a:rPr>
              <a:t>шпарки</a:t>
            </a:r>
            <a:r>
              <a:rPr lang="ru-RU" dirty="0">
                <a:solidFill>
                  <a:srgbClr val="002060"/>
                </a:solidFill>
                <a:latin typeface="Times New Roman" panose="02020603050405020304" pitchFamily="18" charset="0"/>
                <a:cs typeface="Times New Roman" panose="02020603050405020304" pitchFamily="18" charset="0"/>
              </a:rPr>
              <a:t> птицы. Выбор режима </a:t>
            </a:r>
            <a:r>
              <a:rPr lang="ru-RU" dirty="0" err="1">
                <a:solidFill>
                  <a:srgbClr val="002060"/>
                </a:solidFill>
                <a:latin typeface="Times New Roman" panose="02020603050405020304" pitchFamily="18" charset="0"/>
                <a:cs typeface="Times New Roman" panose="02020603050405020304" pitchFamily="18" charset="0"/>
              </a:rPr>
              <a:t>шпарки</a:t>
            </a:r>
            <a:r>
              <a:rPr lang="ru-RU" dirty="0">
                <a:solidFill>
                  <a:srgbClr val="002060"/>
                </a:solidFill>
                <a:latin typeface="Times New Roman" panose="02020603050405020304" pitchFamily="18" charset="0"/>
                <a:cs typeface="Times New Roman" panose="02020603050405020304" pitchFamily="18" charset="0"/>
              </a:rPr>
              <a:t> зависит от вида и возраста перерабатываемой птицы.</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Птицу шпарят по «мягкому» или «жёсткому» режиму </a:t>
            </a:r>
            <a:r>
              <a:rPr lang="ru-RU" dirty="0" err="1">
                <a:solidFill>
                  <a:srgbClr val="002060"/>
                </a:solidFill>
                <a:latin typeface="Times New Roman" panose="02020603050405020304" pitchFamily="18" charset="0"/>
                <a:cs typeface="Times New Roman" panose="02020603050405020304" pitchFamily="18" charset="0"/>
              </a:rPr>
              <a:t>шпарки</a:t>
            </a:r>
            <a:r>
              <a:rPr lang="ru-RU" dirty="0">
                <a:solidFill>
                  <a:srgbClr val="002060"/>
                </a:solidFill>
                <a:latin typeface="Times New Roman" panose="02020603050405020304" pitchFamily="18" charset="0"/>
                <a:cs typeface="Times New Roman" panose="02020603050405020304" pitchFamily="18" charset="0"/>
              </a:rPr>
              <a:t>. При </a:t>
            </a:r>
            <a:r>
              <a:rPr lang="ru-RU" dirty="0" err="1">
                <a:solidFill>
                  <a:srgbClr val="002060"/>
                </a:solidFill>
                <a:latin typeface="Times New Roman" panose="02020603050405020304" pitchFamily="18" charset="0"/>
                <a:cs typeface="Times New Roman" panose="02020603050405020304" pitchFamily="18" charset="0"/>
              </a:rPr>
              <a:t>шпарке</a:t>
            </a:r>
            <a:r>
              <a:rPr lang="ru-RU" dirty="0">
                <a:solidFill>
                  <a:srgbClr val="002060"/>
                </a:solidFill>
                <a:latin typeface="Times New Roman" panose="02020603050405020304" pitchFamily="18" charset="0"/>
                <a:cs typeface="Times New Roman" panose="02020603050405020304" pitchFamily="18" charset="0"/>
              </a:rPr>
              <a:t> по «мягкому» режиму поверхностный слой тушки – эпидермис остаётся неповреждённым, тушки имеют лучший внешний вид.</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Температура воды в ванне </a:t>
            </a:r>
            <a:r>
              <a:rPr lang="ru-RU" dirty="0" err="1">
                <a:solidFill>
                  <a:srgbClr val="002060"/>
                </a:solidFill>
                <a:latin typeface="Times New Roman" panose="02020603050405020304" pitchFamily="18" charset="0"/>
                <a:cs typeface="Times New Roman" panose="02020603050405020304" pitchFamily="18" charset="0"/>
              </a:rPr>
              <a:t>шпарки</a:t>
            </a:r>
            <a:r>
              <a:rPr lang="ru-RU" dirty="0">
                <a:solidFill>
                  <a:srgbClr val="002060"/>
                </a:solidFill>
                <a:latin typeface="Times New Roman" panose="02020603050405020304" pitchFamily="18" charset="0"/>
                <a:cs typeface="Times New Roman" panose="02020603050405020304" pitchFamily="18" charset="0"/>
              </a:rPr>
              <a:t> поддерживается автоматически.</a:t>
            </a:r>
          </a:p>
          <a:p>
            <a:pPr>
              <a:lnSpc>
                <a:spcPct val="11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06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300369" y="365124"/>
            <a:ext cx="9469861" cy="6050189"/>
          </a:xfrm>
          <a:prstGeom prst="rect">
            <a:avLst/>
          </a:prstGeom>
        </p:spPr>
      </p:pic>
    </p:spTree>
    <p:extLst>
      <p:ext uri="{BB962C8B-B14F-4D97-AF65-F5344CB8AC3E}">
        <p14:creationId xmlns:p14="http://schemas.microsoft.com/office/powerpoint/2010/main" val="334316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912" y="580571"/>
            <a:ext cx="11870672" cy="5544458"/>
          </a:xfrm>
        </p:spPr>
      </p:pic>
    </p:spTree>
    <p:extLst>
      <p:ext uri="{BB962C8B-B14F-4D97-AF65-F5344CB8AC3E}">
        <p14:creationId xmlns:p14="http://schemas.microsoft.com/office/powerpoint/2010/main" val="393869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3829" y="476672"/>
            <a:ext cx="11321142" cy="6192688"/>
          </a:xfrm>
        </p:spPr>
        <p:txBody>
          <a:bodyPr>
            <a:normAutofit/>
          </a:bodyPr>
          <a:lstStyle/>
          <a:p>
            <a:pPr algn="just">
              <a:buNone/>
            </a:pPr>
            <a:r>
              <a:rPr lang="ru-RU" b="1" i="1" dirty="0" smtClean="0">
                <a:solidFill>
                  <a:schemeClr val="tx2">
                    <a:lumMod val="50000"/>
                  </a:schemeClr>
                </a:solidFill>
              </a:rPr>
              <a:t>                                                      </a:t>
            </a:r>
            <a:r>
              <a:rPr lang="ru-RU" b="1" i="1" dirty="0" err="1" smtClean="0">
                <a:solidFill>
                  <a:schemeClr val="tx2">
                    <a:lumMod val="50000"/>
                  </a:schemeClr>
                </a:solidFill>
                <a:latin typeface="Times New Roman" panose="02020603050405020304" pitchFamily="18" charset="0"/>
                <a:cs typeface="Times New Roman" panose="02020603050405020304" pitchFamily="18" charset="0"/>
              </a:rPr>
              <a:t>Ощипк</a:t>
            </a:r>
            <a:endParaRPr lang="ru-RU" b="1" dirty="0">
              <a:solidFill>
                <a:schemeClr val="tx2">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ru-RU" dirty="0">
                <a:solidFill>
                  <a:schemeClr val="tx2">
                    <a:lumMod val="50000"/>
                  </a:schemeClr>
                </a:solidFill>
                <a:latin typeface="Times New Roman" panose="02020603050405020304" pitchFamily="18" charset="0"/>
                <a:cs typeface="Times New Roman" panose="02020603050405020304" pitchFamily="18" charset="0"/>
              </a:rPr>
              <a:t>Для </a:t>
            </a:r>
            <a:r>
              <a:rPr lang="ru-RU" dirty="0" err="1">
                <a:solidFill>
                  <a:schemeClr val="tx2">
                    <a:lumMod val="50000"/>
                  </a:schemeClr>
                </a:solidFill>
                <a:latin typeface="Times New Roman" panose="02020603050405020304" pitchFamily="18" charset="0"/>
                <a:cs typeface="Times New Roman" panose="02020603050405020304" pitchFamily="18" charset="0"/>
              </a:rPr>
              <a:t>ощипки</a:t>
            </a:r>
            <a:r>
              <a:rPr lang="ru-RU" dirty="0">
                <a:solidFill>
                  <a:schemeClr val="tx2">
                    <a:lumMod val="50000"/>
                  </a:schemeClr>
                </a:solidFill>
                <a:latin typeface="Times New Roman" panose="02020603050405020304" pitchFamily="18" charset="0"/>
                <a:cs typeface="Times New Roman" panose="02020603050405020304" pitchFamily="18" charset="0"/>
              </a:rPr>
              <a:t> применяют машины непрерывного действия – дисковые автоматы или машины периодического действия - центрифуги.</a:t>
            </a:r>
          </a:p>
          <a:p>
            <a:pPr algn="just">
              <a:lnSpc>
                <a:spcPct val="100000"/>
              </a:lnSpc>
              <a:spcBef>
                <a:spcPts val="0"/>
              </a:spcBef>
            </a:pPr>
            <a:r>
              <a:rPr lang="ru-RU" dirty="0">
                <a:solidFill>
                  <a:schemeClr val="tx2">
                    <a:lumMod val="50000"/>
                  </a:schemeClr>
                </a:solidFill>
                <a:latin typeface="Times New Roman" panose="02020603050405020304" pitchFamily="18" charset="0"/>
                <a:cs typeface="Times New Roman" panose="02020603050405020304" pitchFamily="18" charset="0"/>
              </a:rPr>
              <a:t>Во время </a:t>
            </a:r>
            <a:r>
              <a:rPr lang="ru-RU" dirty="0" err="1">
                <a:solidFill>
                  <a:schemeClr val="tx2">
                    <a:lumMod val="50000"/>
                  </a:schemeClr>
                </a:solidFill>
                <a:latin typeface="Times New Roman" panose="02020603050405020304" pitchFamily="18" charset="0"/>
                <a:cs typeface="Times New Roman" panose="02020603050405020304" pitchFamily="18" charset="0"/>
              </a:rPr>
              <a:t>ощипки</a:t>
            </a:r>
            <a:r>
              <a:rPr lang="ru-RU" dirty="0">
                <a:solidFill>
                  <a:schemeClr val="tx2">
                    <a:lumMod val="50000"/>
                  </a:schemeClr>
                </a:solidFill>
                <a:latin typeface="Times New Roman" panose="02020603050405020304" pitchFamily="18" charset="0"/>
                <a:cs typeface="Times New Roman" panose="02020603050405020304" pitchFamily="18" charset="0"/>
              </a:rPr>
              <a:t> в дисковых автоматах, птица орошается горячей водой с температурой 50-55ºС. Дисковые автоматы отрегулированы таким образом, что </a:t>
            </a:r>
            <a:r>
              <a:rPr lang="ru-RU" dirty="0" err="1">
                <a:solidFill>
                  <a:schemeClr val="tx2">
                    <a:lumMod val="50000"/>
                  </a:schemeClr>
                </a:solidFill>
                <a:latin typeface="Times New Roman" panose="02020603050405020304" pitchFamily="18" charset="0"/>
                <a:cs typeface="Times New Roman" panose="02020603050405020304" pitchFamily="18" charset="0"/>
              </a:rPr>
              <a:t>ротодиски</a:t>
            </a:r>
            <a:r>
              <a:rPr lang="ru-RU" dirty="0">
                <a:solidFill>
                  <a:schemeClr val="tx2">
                    <a:lumMod val="50000"/>
                  </a:schemeClr>
                </a:solidFill>
                <a:latin typeface="Times New Roman" panose="02020603050405020304" pitchFamily="18" charset="0"/>
                <a:cs typeface="Times New Roman" panose="02020603050405020304" pitchFamily="18" charset="0"/>
              </a:rPr>
              <a:t> с резиновыми пальцами полностью охватывают птицу.</a:t>
            </a:r>
          </a:p>
          <a:p>
            <a:pPr algn="just">
              <a:lnSpc>
                <a:spcPct val="100000"/>
              </a:lnSpc>
              <a:spcBef>
                <a:spcPts val="0"/>
              </a:spcBef>
            </a:pPr>
            <a:r>
              <a:rPr lang="ru-RU" dirty="0">
                <a:solidFill>
                  <a:schemeClr val="tx2">
                    <a:lumMod val="50000"/>
                  </a:schemeClr>
                </a:solidFill>
                <a:latin typeface="Times New Roman" panose="02020603050405020304" pitchFamily="18" charset="0"/>
                <a:cs typeface="Times New Roman" panose="02020603050405020304" pitchFamily="18" charset="0"/>
              </a:rPr>
              <a:t>Снятое с птицы </a:t>
            </a:r>
            <a:r>
              <a:rPr lang="ru-RU" dirty="0" err="1">
                <a:solidFill>
                  <a:schemeClr val="tx2">
                    <a:lumMod val="50000"/>
                  </a:schemeClr>
                </a:solidFill>
                <a:latin typeface="Times New Roman" panose="02020603050405020304" pitchFamily="18" charset="0"/>
                <a:cs typeface="Times New Roman" panose="02020603050405020304" pitchFamily="18" charset="0"/>
              </a:rPr>
              <a:t>перо-пуховое</a:t>
            </a:r>
            <a:r>
              <a:rPr lang="ru-RU" dirty="0">
                <a:solidFill>
                  <a:schemeClr val="tx2">
                    <a:lumMod val="50000"/>
                  </a:schemeClr>
                </a:solidFill>
                <a:latin typeface="Times New Roman" panose="02020603050405020304" pitchFamily="18" charset="0"/>
                <a:cs typeface="Times New Roman" panose="02020603050405020304" pitchFamily="18" charset="0"/>
              </a:rPr>
              <a:t> сырьё смывается водой в </a:t>
            </a:r>
            <a:r>
              <a:rPr lang="ru-RU" dirty="0" err="1">
                <a:solidFill>
                  <a:schemeClr val="tx2">
                    <a:lumMod val="50000"/>
                  </a:schemeClr>
                </a:solidFill>
                <a:latin typeface="Times New Roman" panose="02020603050405020304" pitchFamily="18" charset="0"/>
                <a:cs typeface="Times New Roman" panose="02020603050405020304" pitchFamily="18" charset="0"/>
              </a:rPr>
              <a:t>гидрожёлоб</a:t>
            </a:r>
            <a:r>
              <a:rPr lang="ru-RU" dirty="0">
                <a:solidFill>
                  <a:schemeClr val="tx2">
                    <a:lumMod val="50000"/>
                  </a:schemeClr>
                </a:solidFill>
                <a:latin typeface="Times New Roman" panose="02020603050405020304" pitchFamily="18" charset="0"/>
                <a:cs typeface="Times New Roman" panose="02020603050405020304" pitchFamily="18" charset="0"/>
              </a:rPr>
              <a:t>, расположенный в полу цеха или перфорированные ящики. По </a:t>
            </a:r>
            <a:r>
              <a:rPr lang="ru-RU" dirty="0" err="1">
                <a:solidFill>
                  <a:schemeClr val="tx2">
                    <a:lumMod val="50000"/>
                  </a:schemeClr>
                </a:solidFill>
                <a:latin typeface="Times New Roman" panose="02020603050405020304" pitchFamily="18" charset="0"/>
                <a:cs typeface="Times New Roman" panose="02020603050405020304" pitchFamily="18" charset="0"/>
              </a:rPr>
              <a:t>гидрожелобу</a:t>
            </a:r>
            <a:r>
              <a:rPr lang="ru-RU" dirty="0">
                <a:solidFill>
                  <a:schemeClr val="tx2">
                    <a:lumMod val="50000"/>
                  </a:schemeClr>
                </a:solidFill>
                <a:latin typeface="Times New Roman" panose="02020603050405020304" pitchFamily="18" charset="0"/>
                <a:cs typeface="Times New Roman" panose="02020603050405020304" pitchFamily="18" charset="0"/>
              </a:rPr>
              <a:t> с потоком воды </a:t>
            </a:r>
            <a:r>
              <a:rPr lang="ru-RU" dirty="0" err="1">
                <a:solidFill>
                  <a:schemeClr val="tx2">
                    <a:lumMod val="50000"/>
                  </a:schemeClr>
                </a:solidFill>
                <a:latin typeface="Times New Roman" panose="02020603050405020304" pitchFamily="18" charset="0"/>
                <a:cs typeface="Times New Roman" panose="02020603050405020304" pitchFamily="18" charset="0"/>
              </a:rPr>
              <a:t>перо-пуховое</a:t>
            </a:r>
            <a:r>
              <a:rPr lang="ru-RU" dirty="0">
                <a:solidFill>
                  <a:schemeClr val="tx2">
                    <a:lumMod val="50000"/>
                  </a:schemeClr>
                </a:solidFill>
                <a:latin typeface="Times New Roman" panose="02020603050405020304" pitchFamily="18" charset="0"/>
                <a:cs typeface="Times New Roman" panose="02020603050405020304" pitchFamily="18" charset="0"/>
              </a:rPr>
              <a:t> сырьё поступает в виде перо-водяной пульпы в насосный агрегат. Последним перо-водяная пульпа перекачивается в сепаратор, где происходит разделение воды и </a:t>
            </a:r>
            <a:r>
              <a:rPr lang="ru-RU" dirty="0" err="1">
                <a:solidFill>
                  <a:schemeClr val="tx2">
                    <a:lumMod val="50000"/>
                  </a:schemeClr>
                </a:solidFill>
                <a:latin typeface="Times New Roman" panose="02020603050405020304" pitchFamily="18" charset="0"/>
                <a:cs typeface="Times New Roman" panose="02020603050405020304" pitchFamily="18" charset="0"/>
              </a:rPr>
              <a:t>перо-пухового</a:t>
            </a:r>
            <a:r>
              <a:rPr lang="ru-RU" dirty="0">
                <a:solidFill>
                  <a:schemeClr val="tx2">
                    <a:lumMod val="50000"/>
                  </a:schemeClr>
                </a:solidFill>
                <a:latin typeface="Times New Roman" panose="02020603050405020304" pitchFamily="18" charset="0"/>
                <a:cs typeface="Times New Roman" panose="02020603050405020304" pitchFamily="18" charset="0"/>
              </a:rPr>
              <a:t> сырья. Вода поступает на очистку и повторное использование, а </a:t>
            </a:r>
            <a:r>
              <a:rPr lang="ru-RU" dirty="0" err="1">
                <a:solidFill>
                  <a:schemeClr val="tx2">
                    <a:lumMod val="50000"/>
                  </a:schemeClr>
                </a:solidFill>
                <a:latin typeface="Times New Roman" panose="02020603050405020304" pitchFamily="18" charset="0"/>
                <a:cs typeface="Times New Roman" panose="02020603050405020304" pitchFamily="18" charset="0"/>
              </a:rPr>
              <a:t>перо-пуховое</a:t>
            </a:r>
            <a:r>
              <a:rPr lang="ru-RU" dirty="0">
                <a:solidFill>
                  <a:schemeClr val="tx2">
                    <a:lumMod val="50000"/>
                  </a:schemeClr>
                </a:solidFill>
                <a:latin typeface="Times New Roman" panose="02020603050405020304" pitchFamily="18" charset="0"/>
                <a:cs typeface="Times New Roman" panose="02020603050405020304" pitchFamily="18" charset="0"/>
              </a:rPr>
              <a:t> сырьё в цех переработки.</a:t>
            </a:r>
          </a:p>
          <a:p>
            <a:pPr algn="just"/>
            <a:endParaRPr lang="ru-RU" dirty="0">
              <a:solidFill>
                <a:schemeClr val="tx2">
                  <a:lumMod val="50000"/>
                </a:schemeClr>
              </a:solidFill>
            </a:endParaRPr>
          </a:p>
        </p:txBody>
      </p:sp>
    </p:spTree>
    <p:extLst>
      <p:ext uri="{BB962C8B-B14F-4D97-AF65-F5344CB8AC3E}">
        <p14:creationId xmlns:p14="http://schemas.microsoft.com/office/powerpoint/2010/main" val="260481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67658" y="531816"/>
            <a:ext cx="11001828" cy="5871832"/>
          </a:xfrm>
          <a:prstGeom prst="rect">
            <a:avLst/>
          </a:prstGeom>
        </p:spPr>
      </p:pic>
    </p:spTree>
    <p:extLst>
      <p:ext uri="{BB962C8B-B14F-4D97-AF65-F5344CB8AC3E}">
        <p14:creationId xmlns:p14="http://schemas.microsoft.com/office/powerpoint/2010/main" val="414357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rmAutofit fontScale="90000"/>
          </a:bodyPr>
          <a:lstStyle/>
          <a:p>
            <a:pPr algn="ctr"/>
            <a:r>
              <a:rPr lang="ru-RU" b="1" dirty="0" err="1" smtClean="0">
                <a:solidFill>
                  <a:schemeClr val="tx2">
                    <a:lumMod val="50000"/>
                  </a:schemeClr>
                </a:solidFill>
                <a:latin typeface="Times New Roman" panose="02020603050405020304" pitchFamily="18" charset="0"/>
                <a:cs typeface="Times New Roman" panose="02020603050405020304" pitchFamily="18" charset="0"/>
              </a:rPr>
              <a:t>Воскование</a:t>
            </a:r>
            <a:r>
              <a:rPr lang="ru-RU" dirty="0" smtClean="0">
                <a:solidFill>
                  <a:schemeClr val="tx2">
                    <a:lumMod val="50000"/>
                  </a:schemeClr>
                </a:solidFill>
                <a:latin typeface="Times New Roman" panose="02020603050405020304" pitchFamily="18" charset="0"/>
                <a:cs typeface="Times New Roman" panose="02020603050405020304" pitchFamily="18" charset="0"/>
              </a:rPr>
              <a:t/>
            </a:r>
            <a:br>
              <a:rPr lang="ru-RU" dirty="0" smtClean="0">
                <a:solidFill>
                  <a:schemeClr val="tx2">
                    <a:lumMod val="50000"/>
                  </a:schemeClr>
                </a:solidFill>
                <a:latin typeface="Times New Roman" panose="02020603050405020304" pitchFamily="18" charset="0"/>
                <a:cs typeface="Times New Roman" panose="02020603050405020304" pitchFamily="18" charset="0"/>
              </a:rPr>
            </a:b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48343" y="908720"/>
            <a:ext cx="11654971" cy="5688632"/>
          </a:xfrm>
        </p:spPr>
        <p:txBody>
          <a:bodyPr>
            <a:normAutofit fontScale="55000" lnSpcReduction="20000"/>
          </a:bodyPr>
          <a:lstStyle/>
          <a:p>
            <a:pPr algn="just">
              <a:lnSpc>
                <a:spcPct val="120000"/>
              </a:lnSpc>
              <a:spcBef>
                <a:spcPts val="0"/>
              </a:spcBef>
            </a:pPr>
            <a:r>
              <a:rPr lang="ru-RU" sz="3800" dirty="0">
                <a:solidFill>
                  <a:srgbClr val="002060"/>
                </a:solidFill>
                <a:latin typeface="Times New Roman" panose="02020603050405020304" pitchFamily="18" charset="0"/>
                <a:cs typeface="Times New Roman" panose="02020603050405020304" pitchFamily="18" charset="0"/>
              </a:rPr>
              <a:t>Водоплавающую птицу после </a:t>
            </a:r>
            <a:r>
              <a:rPr lang="ru-RU" sz="3800" dirty="0" err="1">
                <a:solidFill>
                  <a:srgbClr val="002060"/>
                </a:solidFill>
                <a:latin typeface="Times New Roman" panose="02020603050405020304" pitchFamily="18" charset="0"/>
                <a:cs typeface="Times New Roman" panose="02020603050405020304" pitchFamily="18" charset="0"/>
              </a:rPr>
              <a:t>ощипки</a:t>
            </a:r>
            <a:r>
              <a:rPr lang="ru-RU" sz="3800" dirty="0">
                <a:solidFill>
                  <a:srgbClr val="002060"/>
                </a:solidFill>
                <a:latin typeface="Times New Roman" panose="02020603050405020304" pitchFamily="18" charset="0"/>
                <a:cs typeface="Times New Roman" panose="02020603050405020304" pitchFamily="18" charset="0"/>
              </a:rPr>
              <a:t> навешивают на конвейер </a:t>
            </a:r>
            <a:r>
              <a:rPr lang="ru-RU" sz="3800" dirty="0" err="1">
                <a:solidFill>
                  <a:srgbClr val="002060"/>
                </a:solidFill>
                <a:latin typeface="Times New Roman" panose="02020603050405020304" pitchFamily="18" charset="0"/>
                <a:cs typeface="Times New Roman" panose="02020603050405020304" pitchFamily="18" charset="0"/>
              </a:rPr>
              <a:t>воскования</a:t>
            </a:r>
            <a:r>
              <a:rPr lang="ru-RU" sz="3800" dirty="0">
                <a:solidFill>
                  <a:srgbClr val="002060"/>
                </a:solidFill>
                <a:latin typeface="Times New Roman" panose="02020603050405020304" pitchFamily="18" charset="0"/>
                <a:cs typeface="Times New Roman" panose="02020603050405020304" pitchFamily="18" charset="0"/>
              </a:rPr>
              <a:t>, закрепляя за ноги и голову. </a:t>
            </a:r>
            <a:r>
              <a:rPr lang="ru-RU" sz="3800" dirty="0" err="1">
                <a:solidFill>
                  <a:srgbClr val="002060"/>
                </a:solidFill>
                <a:latin typeface="Times New Roman" panose="02020603050405020304" pitchFamily="18" charset="0"/>
                <a:cs typeface="Times New Roman" panose="02020603050405020304" pitchFamily="18" charset="0"/>
              </a:rPr>
              <a:t>Воскование</a:t>
            </a:r>
            <a:r>
              <a:rPr lang="ru-RU" sz="3800" dirty="0">
                <a:solidFill>
                  <a:srgbClr val="002060"/>
                </a:solidFill>
                <a:latin typeface="Times New Roman" panose="02020603050405020304" pitchFamily="18" charset="0"/>
                <a:cs typeface="Times New Roman" panose="02020603050405020304" pitchFamily="18" charset="0"/>
              </a:rPr>
              <a:t> проводят путём </a:t>
            </a:r>
            <a:r>
              <a:rPr lang="ru-RU" sz="3800" dirty="0" err="1">
                <a:solidFill>
                  <a:srgbClr val="002060"/>
                </a:solidFill>
                <a:latin typeface="Times New Roman" panose="02020603050405020304" pitchFamily="18" charset="0"/>
                <a:cs typeface="Times New Roman" panose="02020603050405020304" pitchFamily="18" charset="0"/>
              </a:rPr>
              <a:t>трёх-четырёхкратного</a:t>
            </a:r>
            <a:r>
              <a:rPr lang="ru-RU" sz="3800" dirty="0">
                <a:solidFill>
                  <a:srgbClr val="002060"/>
                </a:solidFill>
                <a:latin typeface="Times New Roman" panose="02020603050405020304" pitchFamily="18" charset="0"/>
                <a:cs typeface="Times New Roman" panose="02020603050405020304" pitchFamily="18" charset="0"/>
              </a:rPr>
              <a:t> погружения птицы в </a:t>
            </a:r>
            <a:r>
              <a:rPr lang="ru-RU" sz="3800" dirty="0" err="1">
                <a:solidFill>
                  <a:srgbClr val="002060"/>
                </a:solidFill>
                <a:latin typeface="Times New Roman" panose="02020603050405020304" pitchFamily="18" charset="0"/>
                <a:cs typeface="Times New Roman" panose="02020603050405020304" pitchFamily="18" charset="0"/>
              </a:rPr>
              <a:t>воскомассу</a:t>
            </a:r>
            <a:r>
              <a:rPr lang="ru-RU" sz="3800" dirty="0">
                <a:solidFill>
                  <a:srgbClr val="002060"/>
                </a:solidFill>
                <a:latin typeface="Times New Roman" panose="02020603050405020304" pitchFamily="18" charset="0"/>
                <a:cs typeface="Times New Roman" panose="02020603050405020304" pitchFamily="18" charset="0"/>
              </a:rPr>
              <a:t> с её застыванием после каждого погружения. Продолжительность каждого погружения 3-6 с, выдержка для застывания каждого слоя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между погружениями – 20-25 с.</a:t>
            </a:r>
          </a:p>
          <a:p>
            <a:pPr algn="just">
              <a:lnSpc>
                <a:spcPct val="120000"/>
              </a:lnSpc>
              <a:spcBef>
                <a:spcPts val="0"/>
              </a:spcBef>
            </a:pPr>
            <a:r>
              <a:rPr lang="ru-RU" sz="3800" dirty="0">
                <a:solidFill>
                  <a:srgbClr val="002060"/>
                </a:solidFill>
                <a:latin typeface="Times New Roman" panose="02020603050405020304" pitchFamily="18" charset="0"/>
                <a:cs typeface="Times New Roman" panose="02020603050405020304" pitchFamily="18" charset="0"/>
              </a:rPr>
              <a:t>Температура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при</a:t>
            </a:r>
            <a:r>
              <a:rPr lang="ru-RU" sz="3800" b="1" dirty="0">
                <a:solidFill>
                  <a:srgbClr val="002060"/>
                </a:solidFill>
                <a:latin typeface="Times New Roman" panose="02020603050405020304" pitchFamily="18" charset="0"/>
                <a:cs typeface="Times New Roman" panose="02020603050405020304" pitchFamily="18" charset="0"/>
              </a:rPr>
              <a:t> </a:t>
            </a:r>
            <a:r>
              <a:rPr lang="ru-RU" sz="3800" b="1" dirty="0" err="1">
                <a:solidFill>
                  <a:srgbClr val="002060"/>
                </a:solidFill>
                <a:latin typeface="Times New Roman" panose="02020603050405020304" pitchFamily="18" charset="0"/>
                <a:cs typeface="Times New Roman" panose="02020603050405020304" pitchFamily="18" charset="0"/>
              </a:rPr>
              <a:t>восковании</a:t>
            </a:r>
            <a:r>
              <a:rPr lang="ru-RU" sz="3800" dirty="0">
                <a:solidFill>
                  <a:srgbClr val="002060"/>
                </a:solidFill>
                <a:latin typeface="Times New Roman" panose="02020603050405020304" pitchFamily="18" charset="0"/>
                <a:cs typeface="Times New Roman" panose="02020603050405020304" pitchFamily="18" charset="0"/>
              </a:rPr>
              <a:t> в двух ваннах поддерживается на уровне: в первой 62-65ºС, во второй 52-54ºС. Может поддерживаться и другая температура, рекомендованная производителем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Толщина образующего слоя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на поверхности птицы 1-2,5 мм. Обработанная </a:t>
            </a:r>
            <a:r>
              <a:rPr lang="ru-RU" sz="3800" dirty="0" err="1">
                <a:solidFill>
                  <a:srgbClr val="002060"/>
                </a:solidFill>
                <a:latin typeface="Times New Roman" panose="02020603050405020304" pitchFamily="18" charset="0"/>
                <a:cs typeface="Times New Roman" panose="02020603050405020304" pitchFamily="18" charset="0"/>
              </a:rPr>
              <a:t>воскомассой</a:t>
            </a:r>
            <a:r>
              <a:rPr lang="ru-RU" sz="3800" dirty="0">
                <a:solidFill>
                  <a:srgbClr val="002060"/>
                </a:solidFill>
                <a:latin typeface="Times New Roman" panose="02020603050405020304" pitchFamily="18" charset="0"/>
                <a:cs typeface="Times New Roman" panose="02020603050405020304" pitchFamily="18" charset="0"/>
              </a:rPr>
              <a:t> птица охлаждается водопроводной питьевой водой, путем погружения в течение 90-120 с. Для снятия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с птицы используют машины для снятия воска или дисковые автоматы. После последнего погружения и последующего застывания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на птице её снимают вручную.</a:t>
            </a:r>
          </a:p>
          <a:p>
            <a:pPr algn="just">
              <a:lnSpc>
                <a:spcPct val="120000"/>
              </a:lnSpc>
              <a:spcBef>
                <a:spcPts val="0"/>
              </a:spcBef>
            </a:pPr>
            <a:r>
              <a:rPr lang="ru-RU" sz="3800" dirty="0">
                <a:solidFill>
                  <a:srgbClr val="002060"/>
                </a:solidFill>
                <a:latin typeface="Times New Roman" panose="02020603050405020304" pitchFamily="18" charset="0"/>
                <a:cs typeface="Times New Roman" panose="02020603050405020304" pitchFamily="18" charset="0"/>
              </a:rPr>
              <a:t>При регенерации </a:t>
            </a:r>
            <a:r>
              <a:rPr lang="ru-RU" sz="3800" dirty="0" err="1">
                <a:solidFill>
                  <a:srgbClr val="002060"/>
                </a:solidFill>
                <a:latin typeface="Times New Roman" panose="02020603050405020304" pitchFamily="18" charset="0"/>
                <a:cs typeface="Times New Roman" panose="02020603050405020304" pitchFamily="18" charset="0"/>
              </a:rPr>
              <a:t>воскомассы</a:t>
            </a:r>
            <a:r>
              <a:rPr lang="ru-RU" sz="3800" dirty="0">
                <a:solidFill>
                  <a:srgbClr val="002060"/>
                </a:solidFill>
                <a:latin typeface="Times New Roman" panose="02020603050405020304" pitchFamily="18" charset="0"/>
                <a:cs typeface="Times New Roman" panose="02020603050405020304" pitchFamily="18" charset="0"/>
              </a:rPr>
              <a:t>, снятой с птицы, её очищают от пеньков, остатков пера, пуха и других загрязнений. Регенерация осуществляется путём естественного осаждения или центрифугированием.</a:t>
            </a:r>
          </a:p>
          <a:p>
            <a:endParaRPr lang="ru-RU" dirty="0"/>
          </a:p>
        </p:txBody>
      </p:sp>
    </p:spTree>
    <p:extLst>
      <p:ext uri="{BB962C8B-B14F-4D97-AF65-F5344CB8AC3E}">
        <p14:creationId xmlns:p14="http://schemas.microsoft.com/office/powerpoint/2010/main" val="3673259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Отрезание голов</a:t>
            </a:r>
            <a:br>
              <a:rPr lang="ru-RU" b="1" dirty="0" smtClean="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93485" y="1196752"/>
            <a:ext cx="11132457" cy="5328592"/>
          </a:xfrm>
        </p:spPr>
        <p:txBody>
          <a:bodyPr>
            <a:normAutofit/>
          </a:bodyPr>
          <a:lstStyle/>
          <a:p>
            <a:pPr algn="just">
              <a:lnSpc>
                <a:spcPct val="10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Голову </a:t>
            </a:r>
            <a:r>
              <a:rPr lang="ru-RU" dirty="0">
                <a:solidFill>
                  <a:srgbClr val="002060"/>
                </a:solidFill>
                <a:latin typeface="Times New Roman" panose="02020603050405020304" pitchFamily="18" charset="0"/>
                <a:cs typeface="Times New Roman" panose="02020603050405020304" pitchFamily="18" charset="0"/>
              </a:rPr>
              <a:t>отделяют автоматически или вручную между вторым и третьим шейными позвонками, при движении тушек на конвейере. При автоматическом отделении головы допускается отделение головы между первым и вторым шейными позвонками, при этом у цыплят и цыплят- бройлеров одновременно производится выемка трахеи и пищевода.</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Вручную голову отрезают с помощью пневматических ножниц.</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После отделения голов тушки моют в </a:t>
            </a:r>
            <a:r>
              <a:rPr lang="ru-RU" dirty="0" err="1">
                <a:solidFill>
                  <a:srgbClr val="002060"/>
                </a:solidFill>
                <a:latin typeface="Times New Roman" panose="02020603050405020304" pitchFamily="18" charset="0"/>
                <a:cs typeface="Times New Roman" panose="02020603050405020304" pitchFamily="18" charset="0"/>
              </a:rPr>
              <a:t>бильно-очистной</a:t>
            </a:r>
            <a:r>
              <a:rPr lang="ru-RU" dirty="0">
                <a:solidFill>
                  <a:srgbClr val="002060"/>
                </a:solidFill>
                <a:latin typeface="Times New Roman" panose="02020603050405020304" pitchFamily="18" charset="0"/>
                <a:cs typeface="Times New Roman" panose="02020603050405020304" pitchFamily="18" charset="0"/>
              </a:rPr>
              <a:t> машине или в </a:t>
            </a:r>
            <a:r>
              <a:rPr lang="ru-RU" dirty="0" err="1">
                <a:solidFill>
                  <a:srgbClr val="002060"/>
                </a:solidFill>
                <a:latin typeface="Times New Roman" panose="02020603050405020304" pitchFamily="18" charset="0"/>
                <a:cs typeface="Times New Roman" panose="02020603050405020304" pitchFamily="18" charset="0"/>
              </a:rPr>
              <a:t>душирующем</a:t>
            </a:r>
            <a:r>
              <a:rPr lang="ru-RU" dirty="0">
                <a:solidFill>
                  <a:srgbClr val="002060"/>
                </a:solidFill>
                <a:latin typeface="Times New Roman" panose="02020603050405020304" pitchFamily="18" charset="0"/>
                <a:cs typeface="Times New Roman" panose="02020603050405020304" pitchFamily="18" charset="0"/>
              </a:rPr>
              <a:t> устройстве.</a:t>
            </a:r>
          </a:p>
          <a:p>
            <a:pPr algn="just">
              <a:lnSpc>
                <a:spcPct val="10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07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tx2">
                    <a:lumMod val="50000"/>
                  </a:schemeClr>
                </a:solidFill>
                <a:latin typeface="Times New Roman" panose="02020603050405020304" pitchFamily="18" charset="0"/>
                <a:cs typeface="Times New Roman" panose="02020603050405020304" pitchFamily="18" charset="0"/>
              </a:rPr>
              <a:t>Отрезание ног</a:t>
            </a:r>
            <a:br>
              <a:rPr lang="ru-RU" sz="3200" b="1" dirty="0">
                <a:solidFill>
                  <a:schemeClr val="tx2">
                    <a:lumMod val="50000"/>
                  </a:schemeClr>
                </a:solidFill>
                <a:latin typeface="Times New Roman" panose="02020603050405020304" pitchFamily="18" charset="0"/>
                <a:cs typeface="Times New Roman" panose="02020603050405020304" pitchFamily="18" charset="0"/>
              </a:rPr>
            </a:b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Ноги </a:t>
            </a:r>
            <a:r>
              <a:rPr lang="ru-RU" dirty="0">
                <a:solidFill>
                  <a:srgbClr val="002060"/>
                </a:solidFill>
                <a:latin typeface="Times New Roman" panose="02020603050405020304" pitchFamily="18" charset="0"/>
                <a:cs typeface="Times New Roman" panose="02020603050405020304" pitchFamily="18" charset="0"/>
              </a:rPr>
              <a:t>отрезают по </a:t>
            </a:r>
            <a:r>
              <a:rPr lang="ru-RU" dirty="0" err="1">
                <a:solidFill>
                  <a:srgbClr val="002060"/>
                </a:solidFill>
                <a:latin typeface="Times New Roman" panose="02020603050405020304" pitchFamily="18" charset="0"/>
                <a:cs typeface="Times New Roman" panose="02020603050405020304" pitchFamily="18" charset="0"/>
              </a:rPr>
              <a:t>заплюсневому</a:t>
            </a:r>
            <a:r>
              <a:rPr lang="ru-RU" dirty="0">
                <a:solidFill>
                  <a:srgbClr val="002060"/>
                </a:solidFill>
                <a:latin typeface="Times New Roman" panose="02020603050405020304" pitchFamily="18" charset="0"/>
                <a:cs typeface="Times New Roman" panose="02020603050405020304" pitchFamily="18" charset="0"/>
              </a:rPr>
              <a:t> суставу или на 20мм ниже. Ноги отрезают автоматически или вручную. Автоматические машины отрезания ног работают на прямом участке конвейера, на повороте 90</a:t>
            </a:r>
            <a:r>
              <a:rPr lang="ru-RU" baseline="30000" dirty="0">
                <a:solidFill>
                  <a:srgbClr val="002060"/>
                </a:solidFill>
                <a:latin typeface="Times New Roman" panose="02020603050405020304" pitchFamily="18" charset="0"/>
                <a:cs typeface="Times New Roman" panose="02020603050405020304" pitchFamily="18" charset="0"/>
              </a:rPr>
              <a:t>о</a:t>
            </a:r>
            <a:r>
              <a:rPr lang="ru-RU" dirty="0">
                <a:solidFill>
                  <a:srgbClr val="002060"/>
                </a:solidFill>
                <a:latin typeface="Times New Roman" panose="02020603050405020304" pitchFamily="18" charset="0"/>
                <a:cs typeface="Times New Roman" panose="02020603050405020304" pitchFamily="18" charset="0"/>
              </a:rPr>
              <a:t> или 180</a:t>
            </a:r>
            <a:r>
              <a:rPr lang="ru-RU" baseline="30000" dirty="0">
                <a:solidFill>
                  <a:srgbClr val="002060"/>
                </a:solidFill>
                <a:latin typeface="Times New Roman" panose="02020603050405020304" pitchFamily="18" charset="0"/>
                <a:cs typeface="Times New Roman" panose="02020603050405020304" pitchFamily="18" charset="0"/>
              </a:rPr>
              <a:t>о</a:t>
            </a:r>
            <a:r>
              <a:rPr lang="ru-RU" dirty="0">
                <a:solidFill>
                  <a:srgbClr val="002060"/>
                </a:solidFill>
                <a:latin typeface="Times New Roman" panose="02020603050405020304" pitchFamily="18" charset="0"/>
                <a:cs typeface="Times New Roman" panose="02020603050405020304" pitchFamily="18" charset="0"/>
              </a:rPr>
              <a:t>, отрезание производится дисковым ножом.</a:t>
            </a:r>
          </a:p>
          <a:p>
            <a:pPr algn="just"/>
            <a:r>
              <a:rPr lang="ru-RU" dirty="0">
                <a:solidFill>
                  <a:srgbClr val="002060"/>
                </a:solidFill>
                <a:latin typeface="Times New Roman" panose="02020603050405020304" pitchFamily="18" charset="0"/>
                <a:cs typeface="Times New Roman" panose="02020603050405020304" pitchFamily="18" charset="0"/>
              </a:rPr>
              <a:t>Вручную ноги отрезают с помощью пневматических ножниц.</a:t>
            </a:r>
          </a:p>
          <a:p>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41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Технологический процесс производства мяса птицы осуществляется в следующей последовательности:</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38199" y="1600200"/>
            <a:ext cx="10889343" cy="5069160"/>
          </a:xfrm>
        </p:spPr>
        <p:txBody>
          <a:bodyPr>
            <a:normAutofit fontScale="85000" lnSpcReduction="20000"/>
          </a:bodyPr>
          <a:lstStyle/>
          <a:p>
            <a:pPr algn="just">
              <a:lnSpc>
                <a:spcPct val="120000"/>
              </a:lnSpc>
              <a:spcBef>
                <a:spcPts val="0"/>
              </a:spcBef>
            </a:pPr>
            <a:r>
              <a:rPr lang="ru-RU" b="1" dirty="0">
                <a:solidFill>
                  <a:srgbClr val="002060"/>
                </a:solidFill>
              </a:rPr>
              <a:t>приёмка и доставка птицы</a:t>
            </a:r>
            <a:r>
              <a:rPr lang="ru-RU" dirty="0">
                <a:solidFill>
                  <a:srgbClr val="002060"/>
                </a:solidFill>
              </a:rPr>
              <a:t> (</a:t>
            </a:r>
            <a:r>
              <a:rPr lang="ru-RU" dirty="0" err="1">
                <a:solidFill>
                  <a:srgbClr val="002060"/>
                </a:solidFill>
              </a:rPr>
              <a:t>предубойная</a:t>
            </a:r>
            <a:r>
              <a:rPr lang="ru-RU" dirty="0">
                <a:solidFill>
                  <a:srgbClr val="002060"/>
                </a:solidFill>
              </a:rPr>
              <a:t> выдержка, приёмка в хозяйстве, доставка, ветеринарный осмотр поступившей птицы, выгрузка, подача на убой);</a:t>
            </a:r>
          </a:p>
          <a:p>
            <a:pPr algn="just">
              <a:lnSpc>
                <a:spcPct val="120000"/>
              </a:lnSpc>
              <a:spcBef>
                <a:spcPts val="0"/>
              </a:spcBef>
              <a:buNone/>
            </a:pPr>
            <a:r>
              <a:rPr lang="ru-RU" dirty="0" smtClean="0">
                <a:solidFill>
                  <a:srgbClr val="002060"/>
                </a:solidFill>
              </a:rPr>
              <a:t>      первичная </a:t>
            </a:r>
            <a:r>
              <a:rPr lang="ru-RU" dirty="0">
                <a:solidFill>
                  <a:srgbClr val="002060"/>
                </a:solidFill>
              </a:rPr>
              <a:t>обработка (навешивание на конвейер, оглушение, убой, обескровливание, </a:t>
            </a:r>
            <a:r>
              <a:rPr lang="ru-RU" dirty="0" err="1">
                <a:solidFill>
                  <a:srgbClr val="002060"/>
                </a:solidFill>
              </a:rPr>
              <a:t>шпарка</a:t>
            </a:r>
            <a:r>
              <a:rPr lang="ru-RU" dirty="0">
                <a:solidFill>
                  <a:srgbClr val="002060"/>
                </a:solidFill>
              </a:rPr>
              <a:t>, отрывание маховых и хвостовых перьев у гусей, гусят, индеек, индюшат, </a:t>
            </a:r>
            <a:r>
              <a:rPr lang="ru-RU" dirty="0" err="1">
                <a:solidFill>
                  <a:srgbClr val="002060"/>
                </a:solidFill>
              </a:rPr>
              <a:t>ощипка</a:t>
            </a:r>
            <a:r>
              <a:rPr lang="ru-RU" dirty="0">
                <a:solidFill>
                  <a:srgbClr val="002060"/>
                </a:solidFill>
              </a:rPr>
              <a:t>, </a:t>
            </a:r>
            <a:r>
              <a:rPr lang="ru-RU" dirty="0" err="1">
                <a:solidFill>
                  <a:srgbClr val="002060"/>
                </a:solidFill>
              </a:rPr>
              <a:t>доощипка</a:t>
            </a:r>
            <a:r>
              <a:rPr lang="ru-RU" dirty="0">
                <a:solidFill>
                  <a:srgbClr val="002060"/>
                </a:solidFill>
              </a:rPr>
              <a:t>, </a:t>
            </a:r>
            <a:r>
              <a:rPr lang="ru-RU" dirty="0" err="1">
                <a:solidFill>
                  <a:srgbClr val="002060"/>
                </a:solidFill>
              </a:rPr>
              <a:t>воскование</a:t>
            </a:r>
            <a:r>
              <a:rPr lang="ru-RU" dirty="0">
                <a:solidFill>
                  <a:srgbClr val="002060"/>
                </a:solidFill>
              </a:rPr>
              <a:t> тушек водоплавающей птицы, опалка сухопутной птицы (при необходимости), отрезание ног, сброс тушек с конвейера, удаление ног из подвесок, санобработка конвейера;</a:t>
            </a:r>
          </a:p>
          <a:p>
            <a:pPr algn="just">
              <a:lnSpc>
                <a:spcPct val="120000"/>
              </a:lnSpc>
              <a:spcBef>
                <a:spcPts val="0"/>
              </a:spcBef>
            </a:pPr>
            <a:r>
              <a:rPr lang="ru-RU" b="1" dirty="0">
                <a:solidFill>
                  <a:srgbClr val="002060"/>
                </a:solidFill>
              </a:rPr>
              <a:t>потрошение тушек</a:t>
            </a:r>
            <a:r>
              <a:rPr lang="ru-RU" dirty="0">
                <a:solidFill>
                  <a:srgbClr val="002060"/>
                </a:solidFill>
              </a:rPr>
              <a:t> (навешивание на конвейер, отделение головы, продольный разрез кожи шеи, отделение зоба, пищевода, трахеи, продольный разрез брюшной полости, извлечение внутренних органов, </a:t>
            </a:r>
            <a:r>
              <a:rPr lang="ru-RU" dirty="0" err="1">
                <a:solidFill>
                  <a:srgbClr val="002060"/>
                </a:solidFill>
              </a:rPr>
              <a:t>ветсанэкспертиза</a:t>
            </a:r>
            <a:r>
              <a:rPr lang="ru-RU" dirty="0">
                <a:solidFill>
                  <a:srgbClr val="002060"/>
                </a:solidFill>
              </a:rPr>
              <a:t> тушек и органов, отделение сердца и печени, отделение мышечного желудка, отделение кишечника с клоакой, отделение шеи с кожей или без кожи, контроль качества потрошения, мойка тушек, сортировка тушек);</a:t>
            </a:r>
          </a:p>
          <a:p>
            <a:pPr>
              <a:buNone/>
            </a:pPr>
            <a:endParaRPr lang="ru-RU" dirty="0"/>
          </a:p>
        </p:txBody>
      </p:sp>
    </p:spTree>
    <p:extLst>
      <p:ext uri="{BB962C8B-B14F-4D97-AF65-F5344CB8AC3E}">
        <p14:creationId xmlns:p14="http://schemas.microsoft.com/office/powerpoint/2010/main" val="255586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Перевешивание тушек на конвейер потрошения</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5429" y="1196752"/>
            <a:ext cx="11364685" cy="5257800"/>
          </a:xfrm>
        </p:spPr>
        <p:txBody>
          <a:bodyPr>
            <a:normAutofit/>
          </a:bodyPr>
          <a:lstStyle/>
          <a:p>
            <a:pPr algn="just">
              <a:lnSpc>
                <a:spcPct val="10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С </a:t>
            </a:r>
            <a:r>
              <a:rPr lang="ru-RU" dirty="0">
                <a:solidFill>
                  <a:srgbClr val="002060"/>
                </a:solidFill>
                <a:latin typeface="Times New Roman" panose="02020603050405020304" pitchFamily="18" charset="0"/>
                <a:cs typeface="Times New Roman" panose="02020603050405020304" pitchFamily="18" charset="0"/>
              </a:rPr>
              <a:t>конвейера первичной переработки на конвейер потрошения тушки перевешиваются автоматически или вручную.</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При навешивании вручную тушки после отрезания ног на машине падают на ленточный транспортёр, которым они подаются к месту навешивания на конвейер потрошения или стол-накопитель.</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Оставшиеся в подвесках ноги сбрасываются специальным устройством.</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При автоматическом перевешивании тушек с конвейера первичной обработки на конвейер потрошения, ноги у тушек отрезаются в устройстве перевешивания. Подвески конвейера потрошения расположены так, чтобы перевешенные тушки заходили спиной во все машины участка потрошения.</a:t>
            </a:r>
          </a:p>
          <a:p>
            <a:pPr algn="just"/>
            <a:endParaRPr lang="ru-RU" dirty="0"/>
          </a:p>
        </p:txBody>
      </p:sp>
    </p:spTree>
    <p:extLst>
      <p:ext uri="{BB962C8B-B14F-4D97-AF65-F5344CB8AC3E}">
        <p14:creationId xmlns:p14="http://schemas.microsoft.com/office/powerpoint/2010/main" val="2615008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tx2">
                    <a:lumMod val="50000"/>
                  </a:schemeClr>
                </a:solidFill>
                <a:latin typeface="Times New Roman" panose="02020603050405020304" pitchFamily="18" charset="0"/>
                <a:cs typeface="Times New Roman" panose="02020603050405020304" pitchFamily="18" charset="0"/>
              </a:rPr>
              <a:t>Санитарная обработка конвейера</a:t>
            </a:r>
            <a:br>
              <a:rPr lang="ru-RU" sz="3200" b="1" dirty="0">
                <a:solidFill>
                  <a:schemeClr val="tx2">
                    <a:lumMod val="50000"/>
                  </a:schemeClr>
                </a:solidFill>
                <a:latin typeface="Times New Roman" panose="02020603050405020304" pitchFamily="18" charset="0"/>
                <a:cs typeface="Times New Roman" panose="02020603050405020304" pitchFamily="18" charset="0"/>
              </a:rPr>
            </a:b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lnSpc>
                <a:spcPct val="10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Тяговую </a:t>
            </a:r>
            <a:r>
              <a:rPr lang="ru-RU" dirty="0">
                <a:solidFill>
                  <a:srgbClr val="002060"/>
                </a:solidFill>
                <a:latin typeface="Times New Roman" panose="02020603050405020304" pitchFamily="18" charset="0"/>
                <a:cs typeface="Times New Roman" panose="02020603050405020304" pitchFamily="18" charset="0"/>
              </a:rPr>
              <a:t>цепь конвейера с каретками и подвесками необходимо в течение смены мыть и дезинфицировать. Для этого используются устройства для мойки и санитарной обработки конвейера. В этом устройстве находятся вращающиеся навстречу друг другу щётки и ряды форсунок, распыляющие воду.</a:t>
            </a:r>
          </a:p>
          <a:p>
            <a:pPr>
              <a:lnSpc>
                <a:spcPct val="10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973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Потрошение</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lnSpcReduction="10000"/>
          </a:bodyPr>
          <a:lstStyle/>
          <a:p>
            <a:pPr algn="just">
              <a:buNone/>
            </a:pPr>
            <a:r>
              <a:rPr lang="ru-RU" i="1" dirty="0" smtClean="0">
                <a:solidFill>
                  <a:schemeClr val="tx2">
                    <a:lumMod val="50000"/>
                  </a:schemeClr>
                </a:solidFill>
              </a:rPr>
              <a:t>         </a:t>
            </a:r>
            <a:r>
              <a:rPr lang="ru-RU" i="1" dirty="0" smtClean="0">
                <a:solidFill>
                  <a:srgbClr val="002060"/>
                </a:solidFill>
                <a:latin typeface="Times New Roman" panose="02020603050405020304" pitchFamily="18" charset="0"/>
                <a:cs typeface="Times New Roman" panose="02020603050405020304" pitchFamily="18" charset="0"/>
              </a:rPr>
              <a:t>Продольный </a:t>
            </a:r>
            <a:r>
              <a:rPr lang="ru-RU" i="1" dirty="0">
                <a:solidFill>
                  <a:srgbClr val="002060"/>
                </a:solidFill>
                <a:latin typeface="Times New Roman" panose="02020603050405020304" pitchFamily="18" charset="0"/>
                <a:cs typeface="Times New Roman" panose="02020603050405020304" pitchFamily="18" charset="0"/>
              </a:rPr>
              <a:t>разрез кожи шеи, отделение трахеи и пищевода</a:t>
            </a:r>
            <a:endParaRPr lang="ru-RU" dirty="0">
              <a:solidFill>
                <a:srgbClr val="002060"/>
              </a:solidFill>
              <a:latin typeface="Times New Roman" panose="02020603050405020304" pitchFamily="18" charset="0"/>
              <a:cs typeface="Times New Roman" panose="02020603050405020304" pitchFamily="18" charset="0"/>
            </a:endParaRPr>
          </a:p>
          <a:p>
            <a:pPr algn="just"/>
            <a:r>
              <a:rPr lang="ru-RU" dirty="0">
                <a:solidFill>
                  <a:srgbClr val="002060"/>
                </a:solidFill>
                <a:latin typeface="Times New Roman" panose="02020603050405020304" pitchFamily="18" charset="0"/>
                <a:cs typeface="Times New Roman" panose="02020603050405020304" pitchFamily="18" charset="0"/>
              </a:rPr>
              <a:t>На автоматизированной линии потрошения кожа шеи не разрезается, а удаление зоба, трахеи и пищевода выполняется на машине.</a:t>
            </a:r>
          </a:p>
          <a:p>
            <a:pPr algn="just"/>
            <a:r>
              <a:rPr lang="ru-RU" dirty="0">
                <a:solidFill>
                  <a:srgbClr val="002060"/>
                </a:solidFill>
                <a:latin typeface="Times New Roman" panose="02020603050405020304" pitchFamily="18" charset="0"/>
                <a:cs typeface="Times New Roman" panose="02020603050405020304" pitchFamily="18" charset="0"/>
              </a:rPr>
              <a:t>При потрошении птицы вручную продольный разрез кожи шеи производят по всей длине шеи ножом или простым приспособлением, который представляет собой двузубую вилку с закреплённым между зубьями плоским ножом.</a:t>
            </a:r>
          </a:p>
          <a:p>
            <a:pPr algn="just"/>
            <a:r>
              <a:rPr lang="ru-RU" dirty="0">
                <a:solidFill>
                  <a:srgbClr val="002060"/>
                </a:solidFill>
                <a:latin typeface="Times New Roman" panose="02020603050405020304" pitchFamily="18" charset="0"/>
                <a:cs typeface="Times New Roman" panose="02020603050405020304" pitchFamily="18" charset="0"/>
              </a:rPr>
              <a:t>После разрезания кожи шеи, отделяют вручную кожу от шеи, отрывают пищевод и трахею, если они не были удалены при отрывании головы.</a:t>
            </a:r>
          </a:p>
          <a:p>
            <a:pPr algn="just"/>
            <a:endParaRPr lang="ru-RU" dirty="0">
              <a:solidFill>
                <a:schemeClr val="tx2">
                  <a:lumMod val="50000"/>
                </a:schemeClr>
              </a:solidFill>
            </a:endParaRPr>
          </a:p>
        </p:txBody>
      </p:sp>
    </p:spTree>
    <p:extLst>
      <p:ext uri="{BB962C8B-B14F-4D97-AF65-F5344CB8AC3E}">
        <p14:creationId xmlns:p14="http://schemas.microsoft.com/office/powerpoint/2010/main" val="345696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Вырезание клоаки и разрезание брюшной полости</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92500" lnSpcReduction="10000"/>
          </a:bodyPr>
          <a:lstStyle/>
          <a:p>
            <a:pPr algn="just"/>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потрошении птицы вручную клоаку отрезают вместе с кишечником в конце процесса. Стенку брюшной полости разрезают ножом от клоаки до гребня грудной кости, смещая разрез немного влево.</a:t>
            </a:r>
          </a:p>
          <a:p>
            <a:pPr algn="just"/>
            <a:r>
              <a:rPr lang="ru-RU" dirty="0">
                <a:solidFill>
                  <a:srgbClr val="002060"/>
                </a:solidFill>
                <a:latin typeface="Times New Roman" panose="02020603050405020304" pitchFamily="18" charset="0"/>
                <a:cs typeface="Times New Roman" panose="02020603050405020304" pitchFamily="18" charset="0"/>
              </a:rPr>
              <a:t>На автоматизированных линиях вырезание клоаки и разрезание брюшной полости осуществляется на одной или двух машинах. Машины имеют два ножа: цилиндрический для вырезания клоаки и плоский для разрезания полости. Через отверстие, образовавшееся после вырезания клоаки, в полость тушки входит плоский нож, который разрезает полость вплоть до киля грудной кости. Разрез проводится на боковой стороне тушки (со стороны желудка) так, что кишечник не повреждается. Длину разреза можно регулировать.</a:t>
            </a:r>
          </a:p>
          <a:p>
            <a:pPr algn="just"/>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921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Извлечение внутренних органов</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08000" y="1268760"/>
            <a:ext cx="11176000" cy="5589240"/>
          </a:xfrm>
        </p:spPr>
        <p:txBody>
          <a:bodyPr>
            <a:normAutofit lnSpcReduction="10000"/>
          </a:bodyPr>
          <a:lstStyle/>
          <a:p>
            <a:pPr algn="just"/>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извлечении внутренних органов вручную тушку удерживают левой рукой, слегка приподнимая. Правую руку по внутренней стороне грудной части ладонью вниз вводят в полость тушки до упора, захватывают все внутренние органы, отрывают и вынимают руку с кишечником и потрохами из полости тушки. Вынутые органы оставляют висеть на тушке для проведения ветеринарно-санитарной экспертизы. Для облегчения труда на операции потрошения используется приспособление – вилка потрошения. Вилка вводится в полость тушки по внутренней стороне спины до упора, затем рукоятка вилки наклоняется вниз захватывая все внутренние органы, отрывает и вынимая вилку по грудной полости вынимают кишечник с потрохами из полости.</a:t>
            </a:r>
          </a:p>
          <a:p>
            <a:pPr algn="just"/>
            <a:r>
              <a:rPr lang="ru-RU" dirty="0">
                <a:solidFill>
                  <a:srgbClr val="002060"/>
                </a:solidFill>
                <a:latin typeface="Times New Roman" panose="02020603050405020304" pitchFamily="18" charset="0"/>
                <a:cs typeface="Times New Roman" panose="02020603050405020304" pitchFamily="18" charset="0"/>
              </a:rPr>
              <a:t>При механизированном потрошении тушки потрошат автоматически на машине для извлечения внутренностей. За один ход рабочих органов извлекаются все внутренние органы, включая лёгкие.</a:t>
            </a:r>
          </a:p>
          <a:p>
            <a:pPr algn="just"/>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028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a:solidFill>
                  <a:schemeClr val="tx2">
                    <a:lumMod val="50000"/>
                  </a:schemeClr>
                </a:solidFill>
                <a:latin typeface="Times New Roman" panose="02020603050405020304" pitchFamily="18" charset="0"/>
                <a:cs typeface="Times New Roman" panose="02020603050405020304" pitchFamily="18" charset="0"/>
              </a:rPr>
              <a:t>Ветеринарно-санитарная экспертиза тушек и внутренних органов</a:t>
            </a:r>
            <a:r>
              <a:rPr lang="ru-RU" sz="3200" dirty="0">
                <a:solidFill>
                  <a:schemeClr val="tx2">
                    <a:lumMod val="50000"/>
                  </a:schemeClr>
                </a:solidFill>
                <a:latin typeface="Times New Roman" panose="02020603050405020304" pitchFamily="18" charset="0"/>
                <a:cs typeface="Times New Roman" panose="02020603050405020304" pitchFamily="18" charset="0"/>
              </a:rPr>
              <a:t/>
            </a:r>
            <a:br>
              <a:rPr lang="ru-RU" sz="3200" dirty="0">
                <a:solidFill>
                  <a:schemeClr val="tx2">
                    <a:lumMod val="50000"/>
                  </a:schemeClr>
                </a:solidFill>
                <a:latin typeface="Times New Roman" panose="02020603050405020304" pitchFamily="18" charset="0"/>
                <a:cs typeface="Times New Roman" panose="02020603050405020304" pitchFamily="18" charset="0"/>
              </a:rPr>
            </a:br>
            <a:endParaRPr lang="ru-RU"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78971" y="1600200"/>
            <a:ext cx="11306629" cy="5069160"/>
          </a:xfrm>
        </p:spPr>
        <p:txBody>
          <a:bodyPr>
            <a:normAutofit lnSpcReduction="10000"/>
          </a:bodyPr>
          <a:lstStyle/>
          <a:p>
            <a:pPr algn="just"/>
            <a:r>
              <a:rPr lang="ru-RU" dirty="0" smtClean="0">
                <a:solidFill>
                  <a:srgbClr val="002060"/>
                </a:solidFill>
                <a:latin typeface="Times New Roman" panose="02020603050405020304" pitchFamily="18" charset="0"/>
                <a:cs typeface="Times New Roman" panose="02020603050405020304" pitchFamily="18" charset="0"/>
              </a:rPr>
              <a:t>К </a:t>
            </a:r>
            <a:r>
              <a:rPr lang="ru-RU" dirty="0">
                <a:solidFill>
                  <a:srgbClr val="002060"/>
                </a:solidFill>
                <a:latin typeface="Times New Roman" panose="02020603050405020304" pitchFamily="18" charset="0"/>
                <a:cs typeface="Times New Roman" panose="02020603050405020304" pitchFamily="18" charset="0"/>
              </a:rPr>
              <a:t>месту ветеринарно-санитарной экспертизы тушки поступают с извлечёнными внутренними органами, висящими на тушке.</a:t>
            </a:r>
          </a:p>
          <a:p>
            <a:pPr algn="just"/>
            <a:r>
              <a:rPr lang="ru-RU" dirty="0">
                <a:solidFill>
                  <a:srgbClr val="002060"/>
                </a:solidFill>
                <a:latin typeface="Times New Roman" panose="02020603050405020304" pitchFamily="18" charset="0"/>
                <a:cs typeface="Times New Roman" panose="02020603050405020304" pitchFamily="18" charset="0"/>
              </a:rPr>
              <a:t>Существенно улучшаются условия труда </a:t>
            </a:r>
            <a:r>
              <a:rPr lang="ru-RU" dirty="0" err="1">
                <a:solidFill>
                  <a:srgbClr val="002060"/>
                </a:solidFill>
                <a:latin typeface="Times New Roman" panose="02020603050405020304" pitchFamily="18" charset="0"/>
                <a:cs typeface="Times New Roman" panose="02020603050405020304" pitchFamily="18" charset="0"/>
              </a:rPr>
              <a:t>ветсанэксперта</a:t>
            </a:r>
            <a:r>
              <a:rPr lang="ru-RU" dirty="0">
                <a:solidFill>
                  <a:srgbClr val="002060"/>
                </a:solidFill>
                <a:latin typeface="Times New Roman" panose="02020603050405020304" pitchFamily="18" charset="0"/>
                <a:cs typeface="Times New Roman" panose="02020603050405020304" pitchFamily="18" charset="0"/>
              </a:rPr>
              <a:t>, если рабочее место оборудовано большим плоским зеркалом. В этом случае тушку осматривают, не переворачивая её в подвеске.</a:t>
            </a:r>
          </a:p>
          <a:p>
            <a:pPr algn="just"/>
            <a:r>
              <a:rPr lang="ru-RU" dirty="0">
                <a:solidFill>
                  <a:srgbClr val="002060"/>
                </a:solidFill>
                <a:latin typeface="Times New Roman" panose="02020603050405020304" pitchFamily="18" charset="0"/>
                <a:cs typeface="Times New Roman" panose="02020603050405020304" pitchFamily="18" charset="0"/>
              </a:rPr>
              <a:t>На конвейерах потрошения с параллельным участком разделения внутренних органов, сразу после извлечения комплект внутренних органов отделяется от тушки и навешивается автоматически на конвейер обработки желудков, который движется параллельно и синхронно с основным, так что каждой тушке соответствует движущийся параллельно комплект внутренних органов. В случае выявления патологических изменений на тушке или каком-нибудь органе, тушка и внутренние органы снимаются с конвейера.</a:t>
            </a:r>
          </a:p>
          <a:p>
            <a:endParaRPr lang="ru-RU" dirty="0"/>
          </a:p>
        </p:txBody>
      </p:sp>
    </p:spTree>
    <p:extLst>
      <p:ext uri="{BB962C8B-B14F-4D97-AF65-F5344CB8AC3E}">
        <p14:creationId xmlns:p14="http://schemas.microsoft.com/office/powerpoint/2010/main" val="174945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tx2">
                    <a:lumMod val="50000"/>
                  </a:schemeClr>
                </a:solidFill>
                <a:latin typeface="Times New Roman" panose="02020603050405020304" pitchFamily="18" charset="0"/>
                <a:cs typeface="Times New Roman" panose="02020603050405020304" pitchFamily="18" charset="0"/>
              </a:rPr>
              <a:t>Отделение сердца и печени</a:t>
            </a:r>
            <a:r>
              <a:rPr lang="ru-RU" sz="3200" dirty="0">
                <a:solidFill>
                  <a:schemeClr val="tx2">
                    <a:lumMod val="50000"/>
                  </a:schemeClr>
                </a:solidFill>
                <a:latin typeface="Times New Roman" panose="02020603050405020304" pitchFamily="18" charset="0"/>
                <a:cs typeface="Times New Roman" panose="02020603050405020304" pitchFamily="18" charset="0"/>
              </a:rPr>
              <a:t/>
            </a:r>
            <a:br>
              <a:rPr lang="ru-RU" sz="3200" dirty="0">
                <a:solidFill>
                  <a:schemeClr val="tx2">
                    <a:lumMod val="50000"/>
                  </a:schemeClr>
                </a:solidFill>
                <a:latin typeface="Times New Roman" panose="02020603050405020304" pitchFamily="18" charset="0"/>
                <a:cs typeface="Times New Roman" panose="02020603050405020304" pitchFamily="18" charset="0"/>
              </a:rPr>
            </a:br>
            <a:endParaRPr lang="ru-RU"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Все </a:t>
            </a:r>
            <a:r>
              <a:rPr lang="ru-RU" dirty="0">
                <a:solidFill>
                  <a:srgbClr val="002060"/>
                </a:solidFill>
                <a:latin typeface="Times New Roman" panose="02020603050405020304" pitchFamily="18" charset="0"/>
                <a:cs typeface="Times New Roman" panose="02020603050405020304" pitchFamily="18" charset="0"/>
              </a:rPr>
              <a:t>операции разбора осуществляют над транспортёром или жёлобом разбора потрохов. Разделение внутренних органов, висящих на тушке, начинают с отделения сердца и печени.</a:t>
            </a:r>
          </a:p>
          <a:p>
            <a:pPr algn="just"/>
            <a:r>
              <a:rPr lang="ru-RU" dirty="0">
                <a:solidFill>
                  <a:srgbClr val="002060"/>
                </a:solidFill>
                <a:latin typeface="Times New Roman" panose="02020603050405020304" pitchFamily="18" charset="0"/>
                <a:cs typeface="Times New Roman" panose="02020603050405020304" pitchFamily="18" charset="0"/>
              </a:rPr>
              <a:t>Сердце и печень сбрасывают в воронку, по которой они попадают в накопитель или приёмник насоса, который водой транспортирует их в охладители потрохов для мойки и охлаждения. Из накопителя сердце и печень транспортируют вручную на участок охлаждения потрохов для мойки и охлаждения.</a:t>
            </a:r>
          </a:p>
          <a:p>
            <a:endParaRPr lang="ru-RU" dirty="0"/>
          </a:p>
        </p:txBody>
      </p:sp>
    </p:spTree>
    <p:extLst>
      <p:ext uri="{BB962C8B-B14F-4D97-AF65-F5344CB8AC3E}">
        <p14:creationId xmlns:p14="http://schemas.microsoft.com/office/powerpoint/2010/main" val="589066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Отделение мышечного желудка и кишечника</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45143" y="1196752"/>
            <a:ext cx="11713028" cy="5661248"/>
          </a:xfrm>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обработке мышечного желудка вручную его отрезают от кишечника, продолжающего висеть на тушке. Для этого мышечный желудок слегка оттягивают от тушки и ножницами или ножом отрезают его от кишечника.</a:t>
            </a:r>
          </a:p>
          <a:p>
            <a:pPr algn="just"/>
            <a:r>
              <a:rPr lang="ru-RU" dirty="0">
                <a:solidFill>
                  <a:srgbClr val="002060"/>
                </a:solidFill>
                <a:latin typeface="Times New Roman" panose="02020603050405020304" pitchFamily="18" charset="0"/>
                <a:cs typeface="Times New Roman" panose="02020603050405020304" pitchFamily="18" charset="0"/>
              </a:rPr>
              <a:t>Кишечник отрезают вместе с клоакой (если потрошение осуществляется вручную) и сбрасывают на транспортёр или в жёлоб потрошения, которые подают его непосредственно в бак для </a:t>
            </a:r>
            <a:r>
              <a:rPr lang="ru-RU" dirty="0" err="1">
                <a:solidFill>
                  <a:srgbClr val="002060"/>
                </a:solidFill>
                <a:latin typeface="Times New Roman" panose="02020603050405020304" pitchFamily="18" charset="0"/>
                <a:cs typeface="Times New Roman" panose="02020603050405020304" pitchFamily="18" charset="0"/>
              </a:rPr>
              <a:t>передувки</a:t>
            </a:r>
            <a:r>
              <a:rPr lang="ru-RU" dirty="0">
                <a:solidFill>
                  <a:srgbClr val="002060"/>
                </a:solidFill>
                <a:latin typeface="Times New Roman" panose="02020603050405020304" pitchFamily="18" charset="0"/>
                <a:cs typeface="Times New Roman" panose="02020603050405020304" pitchFamily="18" charset="0"/>
              </a:rPr>
              <a:t> или накопитель для транспортировки в цех утилизации отходов.</a:t>
            </a:r>
          </a:p>
          <a:p>
            <a:pPr algn="just"/>
            <a:r>
              <a:rPr lang="ru-RU" dirty="0">
                <a:solidFill>
                  <a:srgbClr val="002060"/>
                </a:solidFill>
                <a:latin typeface="Times New Roman" panose="02020603050405020304" pitchFamily="18" charset="0"/>
                <a:cs typeface="Times New Roman" panose="02020603050405020304" pitchFamily="18" charset="0"/>
              </a:rPr>
              <a:t>При обработке желудков на машине с автоматическим режимом работы их отрезают от тушки вместе с кишечником и бросают на ленточный транспортёр, которым они подаются в машину для обработки желудков.</a:t>
            </a:r>
          </a:p>
          <a:p>
            <a:endParaRPr lang="ru-RU" dirty="0"/>
          </a:p>
        </p:txBody>
      </p:sp>
    </p:spTree>
    <p:extLst>
      <p:ext uri="{BB962C8B-B14F-4D97-AF65-F5344CB8AC3E}">
        <p14:creationId xmlns:p14="http://schemas.microsoft.com/office/powerpoint/2010/main" val="826591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Удаление зоба, трахеи и пищевод</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767443" y="1690688"/>
            <a:ext cx="10657114" cy="5400600"/>
          </a:xfrm>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На </a:t>
            </a:r>
            <a:r>
              <a:rPr lang="ru-RU" dirty="0">
                <a:solidFill>
                  <a:srgbClr val="002060"/>
                </a:solidFill>
                <a:latin typeface="Times New Roman" panose="02020603050405020304" pitchFamily="18" charset="0"/>
                <a:cs typeface="Times New Roman" panose="02020603050405020304" pitchFamily="18" charset="0"/>
              </a:rPr>
              <a:t>автоматизированных линиях удаление зоба, трахеи и пищевода осуществляется машиной. Тушки в машину заходят спиной к центру машины. Рабочий орган в виде цилиндрической фрезы входит, вращаясь внутрь тушек. Проходя насквозь тушку, фреза наматывает на себя трахею, зоб и пищевод, а выйдя наружу из тушки, всё счищается механической щёткой.</a:t>
            </a:r>
          </a:p>
          <a:p>
            <a:pPr algn="just"/>
            <a:r>
              <a:rPr lang="ru-RU" dirty="0">
                <a:solidFill>
                  <a:srgbClr val="002060"/>
                </a:solidFill>
                <a:latin typeface="Times New Roman" panose="02020603050405020304" pitchFamily="18" charset="0"/>
                <a:cs typeface="Times New Roman" panose="02020603050405020304" pitchFamily="18" charset="0"/>
              </a:rPr>
              <a:t>При ручном потрошении оператор руками выдёргивает из тушки трахею с зобом и пищевод.</a:t>
            </a:r>
          </a:p>
          <a:p>
            <a:pPr algn="just"/>
            <a:endParaRPr lang="ru-RU" dirty="0">
              <a:solidFill>
                <a:schemeClr val="tx2">
                  <a:lumMod val="50000"/>
                </a:schemeClr>
              </a:solidFill>
            </a:endParaRPr>
          </a:p>
        </p:txBody>
      </p:sp>
    </p:spTree>
    <p:extLst>
      <p:ext uri="{BB962C8B-B14F-4D97-AF65-F5344CB8AC3E}">
        <p14:creationId xmlns:p14="http://schemas.microsoft.com/office/powerpoint/2010/main" val="573294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Отделение шеи</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38199" y="1196752"/>
            <a:ext cx="10773229" cy="5661248"/>
          </a:xfrm>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ручном потрошении шею отрезают на конвейере пневматическими, механическими ножницами, или ножом, на уровне плечевых суставов.</a:t>
            </a:r>
          </a:p>
          <a:p>
            <a:pPr algn="just"/>
            <a:r>
              <a:rPr lang="ru-RU" dirty="0">
                <a:solidFill>
                  <a:srgbClr val="002060"/>
                </a:solidFill>
                <a:latin typeface="Times New Roman" panose="02020603050405020304" pitchFamily="18" charset="0"/>
                <a:cs typeface="Times New Roman" panose="02020603050405020304" pitchFamily="18" charset="0"/>
              </a:rPr>
              <a:t>При механизированной обработке шеи отделяют автоматически на машинах. При заходе в машину роторного типа тушка должна висеть спиной к машине, а при заходе в машину с вертикальным рабочим органом – грудью к машине. Рабочие органы точно фиксируют тушку в заданном положении, шея отделяется на уровне плечевых суставов и сбрасывается в накопитель. Из накопителя шеи попадают в насос или в специальной таре транспортируются на участок охлаждения потрохов для мойки и охлаждения</a:t>
            </a:r>
          </a:p>
          <a:p>
            <a:endParaRPr lang="ru-RU" dirty="0"/>
          </a:p>
        </p:txBody>
      </p:sp>
    </p:spTree>
    <p:extLst>
      <p:ext uri="{BB962C8B-B14F-4D97-AF65-F5344CB8AC3E}">
        <p14:creationId xmlns:p14="http://schemas.microsoft.com/office/powerpoint/2010/main" val="404588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19536" y="836713"/>
            <a:ext cx="8229600" cy="5649491"/>
          </a:xfrm>
        </p:spPr>
        <p:txBody>
          <a:bodyPr>
            <a:normAutofit/>
          </a:bodyPr>
          <a:lstStyle/>
          <a:p>
            <a:r>
              <a:rPr lang="ru-RU" dirty="0">
                <a:solidFill>
                  <a:srgbClr val="002060"/>
                </a:solidFill>
              </a:rPr>
              <a:t>обработка субпродуктов;</a:t>
            </a:r>
          </a:p>
          <a:p>
            <a:r>
              <a:rPr lang="ru-RU" dirty="0">
                <a:solidFill>
                  <a:srgbClr val="002060"/>
                </a:solidFill>
              </a:rPr>
              <a:t>охлаждение тушек и субпродуктов;</a:t>
            </a:r>
          </a:p>
          <a:p>
            <a:r>
              <a:rPr lang="ru-RU" dirty="0">
                <a:solidFill>
                  <a:srgbClr val="002060"/>
                </a:solidFill>
              </a:rPr>
              <a:t>сортировка, взвешивание, упаковка тушек, субпродуктов в потребительскую и транспортную тару;</a:t>
            </a:r>
          </a:p>
          <a:p>
            <a:r>
              <a:rPr lang="ru-RU" dirty="0">
                <a:solidFill>
                  <a:srgbClr val="002060"/>
                </a:solidFill>
              </a:rPr>
              <a:t>сбор и переработка жира с мышечных желудков;</a:t>
            </a:r>
          </a:p>
          <a:p>
            <a:r>
              <a:rPr lang="ru-RU" dirty="0">
                <a:solidFill>
                  <a:srgbClr val="002060"/>
                </a:solidFill>
              </a:rPr>
              <a:t>сбор и обработка </a:t>
            </a:r>
            <a:r>
              <a:rPr lang="ru-RU" dirty="0" err="1">
                <a:solidFill>
                  <a:srgbClr val="002060"/>
                </a:solidFill>
              </a:rPr>
              <a:t>перо-пухового</a:t>
            </a:r>
            <a:r>
              <a:rPr lang="ru-RU" dirty="0">
                <a:solidFill>
                  <a:srgbClr val="002060"/>
                </a:solidFill>
              </a:rPr>
              <a:t> сырья;</a:t>
            </a:r>
          </a:p>
          <a:p>
            <a:r>
              <a:rPr lang="ru-RU" dirty="0">
                <a:solidFill>
                  <a:srgbClr val="002060"/>
                </a:solidFill>
              </a:rPr>
              <a:t>сбор технических отходов;</a:t>
            </a:r>
          </a:p>
          <a:p>
            <a:r>
              <a:rPr lang="ru-RU" dirty="0">
                <a:solidFill>
                  <a:srgbClr val="002060"/>
                </a:solidFill>
              </a:rPr>
              <a:t>холодильная обработка: охлаждение, замораживание и хранение.</a:t>
            </a:r>
          </a:p>
          <a:p>
            <a:endParaRPr lang="ru-RU" b="1" dirty="0">
              <a:solidFill>
                <a:schemeClr val="tx2">
                  <a:lumMod val="50000"/>
                </a:schemeClr>
              </a:solidFill>
            </a:endParaRPr>
          </a:p>
        </p:txBody>
      </p:sp>
    </p:spTree>
    <p:extLst>
      <p:ext uri="{BB962C8B-B14F-4D97-AF65-F5344CB8AC3E}">
        <p14:creationId xmlns:p14="http://schemas.microsoft.com/office/powerpoint/2010/main" val="257375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Зачистка тушек от остатков внутренних органов</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lnSpc>
                <a:spcPct val="10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Зачистку </a:t>
            </a:r>
            <a:r>
              <a:rPr lang="ru-RU" dirty="0">
                <a:solidFill>
                  <a:srgbClr val="002060"/>
                </a:solidFill>
                <a:latin typeface="Times New Roman" panose="02020603050405020304" pitchFamily="18" charset="0"/>
                <a:cs typeface="Times New Roman" panose="02020603050405020304" pitchFamily="18" charset="0"/>
              </a:rPr>
              <a:t>тушек от остатков внутренних органов, а это обычно лёгкие и почки, производят с помощью специальной вилки со скребковой насадкой или вакуумного пистолета.</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Вилку вводят в тушку и выскребают лёгкие и почки или отсасывают их вакуумным пистолетом для отсоса лёгких и почек.</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На высокомеханизированных линиях остатки лёгких отделяют от тушки на машине конечного контроля роторного типа. Лёгкие и другие </a:t>
            </a:r>
            <a:r>
              <a:rPr lang="ru-RU" dirty="0" smtClean="0">
                <a:solidFill>
                  <a:srgbClr val="002060"/>
                </a:solidFill>
                <a:latin typeface="Times New Roman" panose="02020603050405020304" pitchFamily="18" charset="0"/>
                <a:cs typeface="Times New Roman" panose="02020603050405020304" pitchFamily="18" charset="0"/>
              </a:rPr>
              <a:t>не удалённые </a:t>
            </a:r>
            <a:r>
              <a:rPr lang="ru-RU" dirty="0">
                <a:solidFill>
                  <a:srgbClr val="002060"/>
                </a:solidFill>
                <a:latin typeface="Times New Roman" panose="02020603050405020304" pitchFamily="18" charset="0"/>
                <a:cs typeface="Times New Roman" panose="02020603050405020304" pitchFamily="18" charset="0"/>
              </a:rPr>
              <a:t>части внутренних органов отсасываются с помощью вакуума</a:t>
            </a:r>
          </a:p>
        </p:txBody>
      </p:sp>
    </p:spTree>
    <p:extLst>
      <p:ext uri="{BB962C8B-B14F-4D97-AF65-F5344CB8AC3E}">
        <p14:creationId xmlns:p14="http://schemas.microsoft.com/office/powerpoint/2010/main" val="3480680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Мойка тушек</a:t>
            </a:r>
            <a:r>
              <a:rPr lang="ru-RU" sz="3200" dirty="0">
                <a:solidFill>
                  <a:schemeClr val="tx2">
                    <a:lumMod val="50000"/>
                  </a:schemeClr>
                </a:solidFill>
              </a:rPr>
              <a:t/>
            </a:r>
            <a:br>
              <a:rPr lang="ru-RU" sz="3200" dirty="0">
                <a:solidFill>
                  <a:schemeClr val="tx2">
                    <a:lumMod val="50000"/>
                  </a:schemeClr>
                </a:solidFill>
              </a:rPr>
            </a:br>
            <a:endParaRPr lang="ru-RU" sz="3200" dirty="0">
              <a:solidFill>
                <a:schemeClr val="tx2">
                  <a:lumMod val="50000"/>
                </a:schemeClr>
              </a:solidFill>
            </a:endParaRPr>
          </a:p>
        </p:txBody>
      </p:sp>
      <p:sp>
        <p:nvSpPr>
          <p:cNvPr id="3" name="Содержимое 2"/>
          <p:cNvSpPr>
            <a:spLocks noGrp="1"/>
          </p:cNvSpPr>
          <p:nvPr>
            <p:ph idx="1"/>
          </p:nvPr>
        </p:nvSpPr>
        <p:spPr/>
        <p:txBody>
          <a:bodyPr>
            <a:norm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В </a:t>
            </a:r>
            <a:r>
              <a:rPr lang="ru-RU" dirty="0">
                <a:solidFill>
                  <a:srgbClr val="002060"/>
                </a:solidFill>
                <a:latin typeface="Times New Roman" panose="02020603050405020304" pitchFamily="18" charset="0"/>
                <a:cs typeface="Times New Roman" panose="02020603050405020304" pitchFamily="18" charset="0"/>
              </a:rPr>
              <a:t>линиях потрошения тушки птицы промываются из форсунок при прохождении через </a:t>
            </a:r>
            <a:r>
              <a:rPr lang="ru-RU" dirty="0" err="1">
                <a:solidFill>
                  <a:srgbClr val="002060"/>
                </a:solidFill>
                <a:latin typeface="Times New Roman" panose="02020603050405020304" pitchFamily="18" charset="0"/>
                <a:cs typeface="Times New Roman" panose="02020603050405020304" pitchFamily="18" charset="0"/>
              </a:rPr>
              <a:t>душирующее</a:t>
            </a:r>
            <a:r>
              <a:rPr lang="ru-RU" dirty="0">
                <a:solidFill>
                  <a:srgbClr val="002060"/>
                </a:solidFill>
                <a:latin typeface="Times New Roman" panose="02020603050405020304" pitchFamily="18" charset="0"/>
                <a:cs typeface="Times New Roman" panose="02020603050405020304" pitchFamily="18" charset="0"/>
              </a:rPr>
              <a:t> устройство. Положение форсунок устанавливают таким образом, чтобы вода из форсунок попадала и в полость тушки.</a:t>
            </a:r>
          </a:p>
          <a:p>
            <a:pPr algn="just"/>
            <a:r>
              <a:rPr lang="ru-RU" dirty="0">
                <a:solidFill>
                  <a:srgbClr val="002060"/>
                </a:solidFill>
                <a:latin typeface="Times New Roman" panose="02020603050405020304" pitchFamily="18" charset="0"/>
                <a:cs typeface="Times New Roman" panose="02020603050405020304" pitchFamily="18" charset="0"/>
              </a:rPr>
              <a:t>В высокомеханизированных линиях тушки моют снаружи и внутри на роторной машине. Полый рабочий орган входит в полость тушки и распыляет воду. Снаружи тушки промывают водой из форсунок.</a:t>
            </a:r>
          </a:p>
          <a:p>
            <a:pPr algn="just"/>
            <a:endParaRPr lang="ru-RU" dirty="0">
              <a:solidFill>
                <a:schemeClr val="tx2">
                  <a:lumMod val="50000"/>
                </a:schemeClr>
              </a:solidFill>
            </a:endParaRPr>
          </a:p>
        </p:txBody>
      </p:sp>
    </p:spTree>
    <p:extLst>
      <p:ext uri="{BB962C8B-B14F-4D97-AF65-F5344CB8AC3E}">
        <p14:creationId xmlns:p14="http://schemas.microsoft.com/office/powerpoint/2010/main" val="1853202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628" y="0"/>
            <a:ext cx="10515600" cy="1325563"/>
          </a:xfrm>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Охлаждение мяса птицы</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45143" y="908720"/>
            <a:ext cx="11756571" cy="5760640"/>
          </a:xfrm>
        </p:spPr>
        <p:txBody>
          <a:bodyPr>
            <a:normAutofit fontScale="92500" lnSpcReduction="10000"/>
          </a:bodyPr>
          <a:lstStyle/>
          <a:p>
            <a:pPr algn="just">
              <a:lnSpc>
                <a:spcPct val="110000"/>
              </a:lnSpc>
              <a:spcBef>
                <a:spcPts val="0"/>
              </a:spcBef>
              <a:buNone/>
            </a:pPr>
            <a:r>
              <a:rPr lang="ru-RU" dirty="0" smtClean="0">
                <a:solidFill>
                  <a:srgbClr val="002060"/>
                </a:solidFill>
                <a:latin typeface="Times New Roman" panose="02020603050405020304" pitchFamily="18" charset="0"/>
                <a:cs typeface="Times New Roman" panose="02020603050405020304" pitchFamily="18" charset="0"/>
              </a:rPr>
              <a:t>         В </a:t>
            </a:r>
            <a:r>
              <a:rPr lang="ru-RU" dirty="0">
                <a:solidFill>
                  <a:srgbClr val="002060"/>
                </a:solidFill>
                <a:latin typeface="Times New Roman" panose="02020603050405020304" pitchFamily="18" charset="0"/>
                <a:cs typeface="Times New Roman" panose="02020603050405020304" pitchFamily="18" charset="0"/>
              </a:rPr>
              <a:t>промышленности применяют следующие способы охлаждения тушек цыплят-бройлеров:</a:t>
            </a:r>
          </a:p>
          <a:p>
            <a:pPr algn="just">
              <a:lnSpc>
                <a:spcPct val="110000"/>
              </a:lnSpc>
              <a:spcBef>
                <a:spcPts val="0"/>
              </a:spcBef>
            </a:pPr>
            <a:r>
              <a:rPr lang="ru-RU" b="1" i="1" dirty="0">
                <a:solidFill>
                  <a:srgbClr val="002060"/>
                </a:solidFill>
                <a:latin typeface="Times New Roman" panose="02020603050405020304" pitchFamily="18" charset="0"/>
                <a:cs typeface="Times New Roman" panose="02020603050405020304" pitchFamily="18" charset="0"/>
              </a:rPr>
              <a:t>Воздушный</a:t>
            </a:r>
            <a:r>
              <a:rPr lang="ru-RU" dirty="0">
                <a:solidFill>
                  <a:srgbClr val="002060"/>
                </a:solidFill>
                <a:latin typeface="Times New Roman" panose="02020603050405020304" pitchFamily="18" charset="0"/>
                <a:cs typeface="Times New Roman" panose="02020603050405020304" pitchFamily="18" charset="0"/>
              </a:rPr>
              <a:t> (традиционный) - охлаждение в ящиках в камере при температуре </a:t>
            </a:r>
            <a:r>
              <a:rPr lang="ru-RU" dirty="0" smtClean="0">
                <a:solidFill>
                  <a:srgbClr val="002060"/>
                </a:solidFill>
                <a:latin typeface="Times New Roman" panose="02020603050405020304" pitchFamily="18" charset="0"/>
                <a:cs typeface="Times New Roman" panose="02020603050405020304" pitchFamily="18" charset="0"/>
              </a:rPr>
              <a:t>0-2ºС</a:t>
            </a:r>
            <a:r>
              <a:rPr lang="ru-RU" dirty="0">
                <a:solidFill>
                  <a:srgbClr val="002060"/>
                </a:solidFill>
                <a:latin typeface="Times New Roman" panose="02020603050405020304" pitchFamily="18" charset="0"/>
                <a:cs typeface="Times New Roman" panose="02020603050405020304" pitchFamily="18" charset="0"/>
              </a:rPr>
              <a:t>.</a:t>
            </a:r>
          </a:p>
          <a:p>
            <a:pPr algn="just">
              <a:lnSpc>
                <a:spcPct val="110000"/>
              </a:lnSpc>
              <a:spcBef>
                <a:spcPts val="0"/>
              </a:spcBef>
            </a:pPr>
            <a:r>
              <a:rPr lang="ru-RU" b="1" i="1" dirty="0">
                <a:solidFill>
                  <a:srgbClr val="002060"/>
                </a:solidFill>
                <a:latin typeface="Times New Roman" panose="02020603050405020304" pitchFamily="18" charset="0"/>
                <a:cs typeface="Times New Roman" panose="02020603050405020304" pitchFamily="18" charset="0"/>
              </a:rPr>
              <a:t>Испарительный</a:t>
            </a:r>
            <a:r>
              <a:rPr lang="ru-RU" dirty="0">
                <a:solidFill>
                  <a:srgbClr val="002060"/>
                </a:solidFill>
                <a:latin typeface="Times New Roman" panose="02020603050405020304" pitchFamily="18" charset="0"/>
                <a:cs typeface="Times New Roman" panose="02020603050405020304" pitchFamily="18" charset="0"/>
              </a:rPr>
              <a:t> – охлаждение на конвейере в туннеле при температуре плюс 0,5ºС в течение 90 мин.</a:t>
            </a:r>
          </a:p>
          <a:p>
            <a:pPr algn="just">
              <a:lnSpc>
                <a:spcPct val="110000"/>
              </a:lnSpc>
              <a:spcBef>
                <a:spcPts val="0"/>
              </a:spcBef>
            </a:pPr>
            <a:r>
              <a:rPr lang="ru-RU" b="1" i="1" dirty="0" err="1">
                <a:solidFill>
                  <a:srgbClr val="002060"/>
                </a:solidFill>
                <a:latin typeface="Times New Roman" panose="02020603050405020304" pitchFamily="18" charset="0"/>
                <a:cs typeface="Times New Roman" panose="02020603050405020304" pitchFamily="18" charset="0"/>
              </a:rPr>
              <a:t>Водо-воздушный</a:t>
            </a:r>
            <a:r>
              <a:rPr lang="ru-RU" dirty="0">
                <a:solidFill>
                  <a:srgbClr val="002060"/>
                </a:solidFill>
                <a:latin typeface="Times New Roman" panose="02020603050405020304" pitchFamily="18" charset="0"/>
                <a:cs typeface="Times New Roman" panose="02020603050405020304" pitchFamily="18" charset="0"/>
              </a:rPr>
              <a:t> – охлаждение тушек в воде при температуре 12ºС в течение 30 мин и в воздухе с температурой плюс 0,5ºС на конвейере в течение 55 мин.</a:t>
            </a:r>
          </a:p>
          <a:p>
            <a:pPr algn="just">
              <a:lnSpc>
                <a:spcPct val="110000"/>
              </a:lnSpc>
              <a:spcBef>
                <a:spcPts val="0"/>
              </a:spcBef>
            </a:pPr>
            <a:r>
              <a:rPr lang="ru-RU" b="1" i="1" dirty="0" err="1">
                <a:solidFill>
                  <a:srgbClr val="002060"/>
                </a:solidFill>
                <a:latin typeface="Times New Roman" panose="02020603050405020304" pitchFamily="18" charset="0"/>
                <a:cs typeface="Times New Roman" panose="02020603050405020304" pitchFamily="18" charset="0"/>
              </a:rPr>
              <a:t>Водо-испарительный</a:t>
            </a:r>
            <a:r>
              <a:rPr lang="ru-RU" dirty="0">
                <a:solidFill>
                  <a:srgbClr val="002060"/>
                </a:solidFill>
                <a:latin typeface="Times New Roman" panose="02020603050405020304" pitchFamily="18" charset="0"/>
                <a:cs typeface="Times New Roman" panose="02020603050405020304" pitchFamily="18" charset="0"/>
              </a:rPr>
              <a:t> – охлаждение в воде при температуре 12º С в течение 30 минут и в аэрозоле при температуре 1ºС в течение 60 минут.</a:t>
            </a:r>
          </a:p>
          <a:p>
            <a:pPr algn="just">
              <a:lnSpc>
                <a:spcPct val="110000"/>
              </a:lnSpc>
              <a:spcBef>
                <a:spcPts val="0"/>
              </a:spcBef>
            </a:pPr>
            <a:r>
              <a:rPr lang="ru-RU" b="1" i="1" dirty="0">
                <a:solidFill>
                  <a:srgbClr val="002060"/>
                </a:solidFill>
                <a:latin typeface="Times New Roman" panose="02020603050405020304" pitchFamily="18" charset="0"/>
                <a:cs typeface="Times New Roman" panose="02020603050405020304" pitchFamily="18" charset="0"/>
              </a:rPr>
              <a:t>Водяной </a:t>
            </a:r>
            <a:r>
              <a:rPr lang="ru-RU" dirty="0">
                <a:solidFill>
                  <a:srgbClr val="002060"/>
                </a:solidFill>
                <a:latin typeface="Times New Roman" panose="02020603050405020304" pitchFamily="18" charset="0"/>
                <a:cs typeface="Times New Roman" panose="02020603050405020304" pitchFamily="18" charset="0"/>
              </a:rPr>
              <a:t>– охлаждение в водопроводной воде при температуре не выше 12º С в течение 10 минут и в ледяной воде при температуре 1ºС в течение 30 минут.</a:t>
            </a:r>
          </a:p>
          <a:p>
            <a:pPr algn="just">
              <a:lnSpc>
                <a:spcPct val="110000"/>
              </a:lnSpc>
              <a:spcBef>
                <a:spcPts val="0"/>
              </a:spcBef>
              <a:buNone/>
            </a:pPr>
            <a:r>
              <a:rPr lang="ru-RU" dirty="0" smtClean="0">
                <a:solidFill>
                  <a:srgbClr val="002060"/>
                </a:solidFill>
                <a:latin typeface="Times New Roman" panose="02020603050405020304" pitchFamily="18" charset="0"/>
                <a:cs typeface="Times New Roman" panose="02020603050405020304" pitchFamily="18" charset="0"/>
              </a:rPr>
              <a:t>             Мясо </a:t>
            </a:r>
            <a:r>
              <a:rPr lang="ru-RU" dirty="0">
                <a:solidFill>
                  <a:srgbClr val="002060"/>
                </a:solidFill>
                <a:latin typeface="Times New Roman" panose="02020603050405020304" pitchFamily="18" charset="0"/>
                <a:cs typeface="Times New Roman" panose="02020603050405020304" pitchFamily="18" charset="0"/>
              </a:rPr>
              <a:t>остальных видов птицы, уложенное в полиэтиленовые ящики, охлаждают воздушным способом в камере при температуре 0÷2ºС.</a:t>
            </a:r>
          </a:p>
          <a:p>
            <a:endParaRPr lang="ru-RU" dirty="0"/>
          </a:p>
        </p:txBody>
      </p:sp>
    </p:spTree>
    <p:extLst>
      <p:ext uri="{BB962C8B-B14F-4D97-AF65-F5344CB8AC3E}">
        <p14:creationId xmlns:p14="http://schemas.microsoft.com/office/powerpoint/2010/main" val="449576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Сортировка птицы</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r>
              <a:rPr lang="ru-RU" dirty="0"/>
              <a:t>  </a:t>
            </a:r>
            <a:r>
              <a:rPr lang="ru-RU" dirty="0">
                <a:solidFill>
                  <a:srgbClr val="002060"/>
                </a:solidFill>
                <a:latin typeface="Times New Roman" panose="02020603050405020304" pitchFamily="18" charset="0"/>
                <a:cs typeface="Times New Roman" panose="02020603050405020304" pitchFamily="18" charset="0"/>
              </a:rPr>
              <a:t>Охлаждённые тушки поступают на сортировку, которую проводят на конвейере стекания, на ленточном транспортёре или технологических столах.</a:t>
            </a:r>
          </a:p>
          <a:p>
            <a:pPr algn="just"/>
            <a:r>
              <a:rPr lang="ru-RU" dirty="0">
                <a:solidFill>
                  <a:srgbClr val="002060"/>
                </a:solidFill>
                <a:latin typeface="Times New Roman" panose="02020603050405020304" pitchFamily="18" charset="0"/>
                <a:cs typeface="Times New Roman" panose="02020603050405020304" pitchFamily="18" charset="0"/>
              </a:rPr>
              <a:t>  Тушки сортируют по упитанности и качеству обработки.</a:t>
            </a:r>
          </a:p>
          <a:p>
            <a:pPr algn="just"/>
            <a:r>
              <a:rPr lang="ru-RU" i="1" dirty="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93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Обработка субпродуктов</a:t>
            </a:r>
            <a:br>
              <a:rPr lang="ru-RU" sz="3200" b="1"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92500" lnSpcReduction="20000"/>
          </a:bodyPr>
          <a:lstStyle/>
          <a:p>
            <a:pPr algn="just">
              <a:lnSpc>
                <a:spcPct val="110000"/>
              </a:lnSpc>
              <a:spcBef>
                <a:spcPts val="0"/>
              </a:spcBef>
            </a:pPr>
            <a:r>
              <a:rPr lang="ru-RU" dirty="0" smtClean="0">
                <a:solidFill>
                  <a:schemeClr val="tx2">
                    <a:lumMod val="50000"/>
                  </a:schemeClr>
                </a:solidFill>
              </a:rPr>
              <a:t> </a:t>
            </a:r>
            <a:r>
              <a:rPr lang="ru-RU" dirty="0" smtClean="0">
                <a:solidFill>
                  <a:srgbClr val="002060"/>
                </a:solidFill>
                <a:latin typeface="Times New Roman" panose="02020603050405020304" pitchFamily="18" charset="0"/>
                <a:cs typeface="Times New Roman" panose="02020603050405020304" pitchFamily="18" charset="0"/>
              </a:rPr>
              <a:t> Обработка субпродуктов заключается в очистке, мойке, охлаждении и замораживании.</a:t>
            </a:r>
          </a:p>
          <a:p>
            <a:pPr algn="just">
              <a:lnSpc>
                <a:spcPct val="11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  Обработка мышечных желудков производится, как механизировано на машине, так и вручную.</a:t>
            </a:r>
          </a:p>
          <a:p>
            <a:pPr algn="just">
              <a:lnSpc>
                <a:spcPct val="11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При обработке на раздельных машинах желудок разрезается, выворачивается, промывается и подаётся в следующую машину.</a:t>
            </a:r>
          </a:p>
          <a:p>
            <a:pPr algn="just">
              <a:lnSpc>
                <a:spcPct val="110000"/>
              </a:lnSpc>
              <a:spcBef>
                <a:spcPts val="0"/>
              </a:spcBef>
            </a:pPr>
            <a:r>
              <a:rPr lang="ru-RU" dirty="0" smtClean="0">
                <a:solidFill>
                  <a:srgbClr val="002060"/>
                </a:solidFill>
                <a:latin typeface="Times New Roman" panose="02020603050405020304" pitchFamily="18" charset="0"/>
                <a:cs typeface="Times New Roman" panose="02020603050405020304" pitchFamily="18" charset="0"/>
              </a:rPr>
              <a:t>  Желудок попадает в машину для снятия жира и очистки. Пройдя через машину, желудки попадают в шнек. Шнеком подаются на стол машины снятия кутикулы. В шнеке желудки дополнительно промываются и частично охлаждаются. На столе с желудков валиками сдирается кутикула.</a:t>
            </a:r>
          </a:p>
          <a:p>
            <a:pPr>
              <a:lnSpc>
                <a:spcPct val="11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58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Кутикулу удаляют вручную</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r>
              <a:rPr lang="ru-RU" dirty="0"/>
              <a:t>  </a:t>
            </a:r>
            <a:r>
              <a:rPr lang="ru-RU" dirty="0">
                <a:solidFill>
                  <a:srgbClr val="002060"/>
                </a:solidFill>
                <a:latin typeface="Times New Roman" panose="02020603050405020304" pitchFamily="18" charset="0"/>
                <a:cs typeface="Times New Roman" panose="02020603050405020304" pitchFamily="18" charset="0"/>
              </a:rPr>
              <a:t>При обработке мышечных желудков вручную их разрезают специальным ножом, выворачивают, промывают от содержимого проточной водопроводной водой. С желудков сухопутной птицы кутикулу сдирают вручную или на машине, рабочим органом в которой являются два ребристых вала, вращающихся навстречу друг другу. С желудков водоплавающей птицы кутикулу срезают.</a:t>
            </a:r>
          </a:p>
          <a:p>
            <a:pPr algn="just"/>
            <a:r>
              <a:rPr lang="ru-RU" dirty="0">
                <a:solidFill>
                  <a:srgbClr val="002060"/>
                </a:solidFill>
                <a:latin typeface="Times New Roman" panose="02020603050405020304" pitchFamily="18" charset="0"/>
                <a:cs typeface="Times New Roman" panose="02020603050405020304" pitchFamily="18" charset="0"/>
              </a:rPr>
              <a:t>  Охлаждают желудки также как сердце и печень, т.е. вначале транспортируют на стол доработки, где проверяют качество обработки, упаковывают в пакеты или лотки, взвешивают и отправляют в холодильник на охлаждение или замораживание.</a:t>
            </a:r>
          </a:p>
        </p:txBody>
      </p:sp>
    </p:spTree>
    <p:extLst>
      <p:ext uri="{BB962C8B-B14F-4D97-AF65-F5344CB8AC3E}">
        <p14:creationId xmlns:p14="http://schemas.microsoft.com/office/powerpoint/2010/main" val="252936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Сбор и обработка жира</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r>
              <a:rPr lang="ru-RU" dirty="0"/>
              <a:t>  </a:t>
            </a:r>
            <a:r>
              <a:rPr lang="ru-RU" dirty="0">
                <a:solidFill>
                  <a:srgbClr val="002060"/>
                </a:solidFill>
                <a:latin typeface="Times New Roman" panose="02020603050405020304" pitchFamily="18" charset="0"/>
                <a:cs typeface="Times New Roman" panose="02020603050405020304" pitchFamily="18" charset="0"/>
              </a:rPr>
              <a:t>При сборе жира-сырца вручную это делают непосредственно на конвейере потрошения перед отделением желудка от тушки.</a:t>
            </a:r>
          </a:p>
          <a:p>
            <a:pPr algn="just"/>
            <a:r>
              <a:rPr lang="ru-RU" dirty="0">
                <a:solidFill>
                  <a:srgbClr val="002060"/>
                </a:solidFill>
                <a:latin typeface="Times New Roman" panose="02020603050405020304" pitchFamily="18" charset="0"/>
                <a:cs typeface="Times New Roman" panose="02020603050405020304" pitchFamily="18" charset="0"/>
              </a:rPr>
              <a:t>  С брюшной полости тушек птицы, направляемых на переработку, жир снимают на конвейере потрошения или во время разделки тушек.</a:t>
            </a:r>
          </a:p>
          <a:p>
            <a:pPr algn="just"/>
            <a:r>
              <a:rPr lang="ru-RU" dirty="0">
                <a:solidFill>
                  <a:srgbClr val="002060"/>
                </a:solidFill>
                <a:latin typeface="Times New Roman" panose="02020603050405020304" pitchFamily="18" charset="0"/>
                <a:cs typeface="Times New Roman" panose="02020603050405020304" pitchFamily="18" charset="0"/>
              </a:rPr>
              <a:t>  Отделённый во время обработки тушек и мышечных желудков внутренний жир-сырец тщательно промывают водой, выдерживают для стекания воды в течение 15-20 мин, раскладывают в ёмкость слоем не более 5 см и направляют на охлаждение при температуре минус 2- плюс 2ºС.</a:t>
            </a:r>
          </a:p>
          <a:p>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988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Упаковка</a:t>
            </a:r>
            <a:r>
              <a:rPr lang="ru-RU" dirty="0" smtClean="0">
                <a:solidFill>
                  <a:srgbClr val="002060"/>
                </a:solidFill>
                <a:latin typeface="Times New Roman" panose="02020603050405020304" pitchFamily="18" charset="0"/>
                <a:cs typeface="Times New Roman" panose="02020603050405020304" pitchFamily="18" charset="0"/>
              </a:rPr>
              <a:t/>
            </a:r>
            <a:br>
              <a:rPr lang="ru-RU" dirty="0" smtClean="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33829" y="1124744"/>
            <a:ext cx="11379200" cy="5400600"/>
          </a:xfrm>
        </p:spPr>
        <p:txBody>
          <a:bodyPr>
            <a:normAutofit/>
          </a:bodyPr>
          <a:lstStyle/>
          <a:p>
            <a:pPr algn="just"/>
            <a:r>
              <a:rPr lang="ru-RU" dirty="0"/>
              <a:t>  </a:t>
            </a:r>
            <a:r>
              <a:rPr lang="ru-RU" dirty="0">
                <a:solidFill>
                  <a:srgbClr val="002060"/>
                </a:solidFill>
                <a:latin typeface="Times New Roman" panose="02020603050405020304" pitchFamily="18" charset="0"/>
                <a:cs typeface="Times New Roman" panose="02020603050405020304" pitchFamily="18" charset="0"/>
              </a:rPr>
              <a:t>Тушки птицы выпускают индивидуально упакованными в пакеты из полимерной плёнки с нанесённой на пакет маркировкой.</a:t>
            </a:r>
          </a:p>
          <a:p>
            <a:pPr algn="just"/>
            <a:r>
              <a:rPr lang="ru-RU" dirty="0">
                <a:solidFill>
                  <a:srgbClr val="002060"/>
                </a:solidFill>
                <a:latin typeface="Times New Roman" panose="02020603050405020304" pitchFamily="18" charset="0"/>
                <a:cs typeface="Times New Roman" panose="02020603050405020304" pitchFamily="18" charset="0"/>
              </a:rPr>
              <a:t>  Перед вкладыванием в пакет тушку формуют: кожу шеи заправляют под крыло, прикрывая место разреза, голень сгибают в коленном суставе и прижимают к груди, крылья прижимают к бокам. Рабочее место для упаковки оборудуют устройством для вкладывания тушек в пакеты, приспособлением для наложения липкой ленты или клипсы на горловину пакета. При упаковке тушек птицы на полуавтоматах, тушку формуют и укладывают в подложку, с которой толкатель заталкивает её в пакет, горловина пакета заклеивается липкой лентой или скрепляется </a:t>
            </a:r>
            <a:r>
              <a:rPr lang="ru-RU" dirty="0" err="1">
                <a:solidFill>
                  <a:srgbClr val="002060"/>
                </a:solidFill>
                <a:latin typeface="Times New Roman" panose="02020603050405020304" pitchFamily="18" charset="0"/>
                <a:cs typeface="Times New Roman" panose="02020603050405020304" pitchFamily="18" charset="0"/>
              </a:rPr>
              <a:t>клипсой</a:t>
            </a:r>
            <a:r>
              <a:rPr lang="ru-RU" dirty="0">
                <a:solidFill>
                  <a:srgbClr val="002060"/>
                </a:solidFill>
                <a:latin typeface="Times New Roman" panose="02020603050405020304" pitchFamily="18" charset="0"/>
                <a:cs typeface="Times New Roman" panose="02020603050405020304" pitchFamily="18" charset="0"/>
              </a:rPr>
              <a:t>.</a:t>
            </a:r>
          </a:p>
          <a:p>
            <a:pPr algn="just"/>
            <a:endParaRPr lang="ru-RU" dirty="0"/>
          </a:p>
        </p:txBody>
      </p:sp>
    </p:spTree>
    <p:extLst>
      <p:ext uri="{BB962C8B-B14F-4D97-AF65-F5344CB8AC3E}">
        <p14:creationId xmlns:p14="http://schemas.microsoft.com/office/powerpoint/2010/main" val="2680554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algn="just"/>
            <a:r>
              <a:rPr lang="ru-RU" dirty="0" smtClean="0">
                <a:solidFill>
                  <a:schemeClr val="accent1">
                    <a:lumMod val="50000"/>
                  </a:schemeClr>
                </a:solidFill>
              </a:rPr>
              <a:t>Тушки не клеймят, если их укладывают в пакеты из полимерной пленки. На пакете указывают: предприятие-изготовитель, его товарный знак; вид птицы, категорию; способ обработки; штамп со словом «</a:t>
            </a:r>
            <a:r>
              <a:rPr lang="ru-RU" dirty="0" err="1" smtClean="0">
                <a:solidFill>
                  <a:schemeClr val="accent1">
                    <a:lumMod val="50000"/>
                  </a:schemeClr>
                </a:solidFill>
              </a:rPr>
              <a:t>Ветосмотр</a:t>
            </a:r>
            <a:r>
              <a:rPr lang="ru-RU" dirty="0" smtClean="0">
                <a:solidFill>
                  <a:schemeClr val="accent1">
                    <a:lumMod val="50000"/>
                  </a:schemeClr>
                </a:solidFill>
              </a:rPr>
              <a:t>»; действующий стандарт.</a:t>
            </a:r>
          </a:p>
          <a:p>
            <a:pPr algn="just"/>
            <a:r>
              <a:rPr lang="ru-RU" dirty="0">
                <a:solidFill>
                  <a:schemeClr val="accent1">
                    <a:lumMod val="50000"/>
                  </a:schemeClr>
                </a:solidFill>
              </a:rPr>
              <a:t>Не допускают к реализации в торговой сети и сети общественного питания, а используют для промышленной переработки следующие тушки: не соответствующие требованиям II категории, с искривлением спины и грудной кости, с царапинами на спине, замороженные более 1 раза, имеющие темную пигментацию (кроме тушек индеек и цесарок). Тушки старых петухов, соответствующие I категории, но имеющие шпоры длиной 15 мм, относят ко II категории.</a:t>
            </a:r>
          </a:p>
          <a:p>
            <a:pPr algn="just"/>
            <a:endParaRPr lang="ru-RU" dirty="0">
              <a:solidFill>
                <a:schemeClr val="accent1">
                  <a:lumMod val="50000"/>
                </a:schemeClr>
              </a:solidFill>
            </a:endParaRPr>
          </a:p>
        </p:txBody>
      </p:sp>
    </p:spTree>
    <p:extLst>
      <p:ext uri="{BB962C8B-B14F-4D97-AF65-F5344CB8AC3E}">
        <p14:creationId xmlns:p14="http://schemas.microsoft.com/office/powerpoint/2010/main" val="14923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1194"/>
            <a:ext cx="10515600" cy="6305266"/>
          </a:xfrm>
        </p:spPr>
        <p:txBody>
          <a:bodyPr>
            <a:normAutofit fontScale="92500" lnSpcReduction="10000"/>
          </a:bodyPr>
          <a:lstStyle/>
          <a:p>
            <a:pPr algn="just"/>
            <a:r>
              <a:rPr lang="ru-RU" dirty="0" smtClean="0">
                <a:solidFill>
                  <a:schemeClr val="accent1">
                    <a:lumMod val="50000"/>
                  </a:schemeClr>
                </a:solidFill>
              </a:rPr>
              <a:t>В зависимости от температуры в толще грудных мышц тушки подразделяют на остывшие (температура не выше 25 °С), охлажденные (температура от 0 до 4 °С) и мороженые (температура не выше —8 °С). Тушки упаковывают в пакеты из </a:t>
            </a:r>
            <a:r>
              <a:rPr lang="ru-RU" dirty="0" err="1" smtClean="0">
                <a:solidFill>
                  <a:schemeClr val="accent1">
                    <a:lumMod val="50000"/>
                  </a:schemeClr>
                </a:solidFill>
              </a:rPr>
              <a:t>термоусадочной</a:t>
            </a:r>
            <a:r>
              <a:rPr lang="ru-RU" dirty="0" smtClean="0">
                <a:solidFill>
                  <a:schemeClr val="accent1">
                    <a:lumMod val="50000"/>
                  </a:schemeClr>
                </a:solidFill>
              </a:rPr>
              <a:t> пленки, </a:t>
            </a:r>
            <a:r>
              <a:rPr lang="ru-RU" dirty="0" err="1" smtClean="0">
                <a:solidFill>
                  <a:schemeClr val="accent1">
                    <a:lumMod val="50000"/>
                  </a:schemeClr>
                </a:solidFill>
              </a:rPr>
              <a:t>вакуумируют</a:t>
            </a:r>
            <a:r>
              <a:rPr lang="ru-RU" dirty="0" smtClean="0">
                <a:solidFill>
                  <a:schemeClr val="accent1">
                    <a:lumMod val="50000"/>
                  </a:schemeClr>
                </a:solidFill>
              </a:rPr>
              <a:t> на вакуум-упаковочной машине и взвешивают. </a:t>
            </a:r>
            <a:r>
              <a:rPr lang="ru-RU" dirty="0">
                <a:solidFill>
                  <a:schemeClr val="accent1">
                    <a:lumMod val="50000"/>
                  </a:schemeClr>
                </a:solidFill>
              </a:rPr>
              <a:t>Затем тушки, сгруппированные по видам птицы, массе, категории упитанности и способу обработки, укладывают в деревянные или пластиковые ящики, коробки из гофрированного картона или тару из нержавеющего металла. Масса брутто ящика не должна превышать: деревянного — 30 кг, картонного — 15, полимерного — 20 кг. На розничных торговых предприятиях птицу необходимо хранить в отдельных холодильниках или вместе с другими пищевыми продуктами, требующими одинакового температурного режима и не издающими посторонних запахов. Для текущей продажи в торговой сети используют холодильное оборудование (охлаждаемые прилавки, витрины и др.). Хранят такое мясо в магазинах не более 6 </a:t>
            </a:r>
            <a:r>
              <a:rPr lang="ru-RU" dirty="0" err="1">
                <a:solidFill>
                  <a:schemeClr val="accent1">
                    <a:lumMod val="50000"/>
                  </a:schemeClr>
                </a:solidFill>
              </a:rPr>
              <a:t>сут</a:t>
            </a:r>
            <a:r>
              <a:rPr lang="ru-RU" dirty="0">
                <a:solidFill>
                  <a:schemeClr val="accent1">
                    <a:lumMod val="50000"/>
                  </a:schemeClr>
                </a:solidFill>
              </a:rPr>
              <a:t>. Тушки птицы охлаждают следующими способами: воздушным, контактным и комбинированным.</a:t>
            </a:r>
          </a:p>
          <a:p>
            <a:endParaRPr lang="ru-RU" dirty="0"/>
          </a:p>
        </p:txBody>
      </p:sp>
    </p:spTree>
    <p:extLst>
      <p:ext uri="{BB962C8B-B14F-4D97-AF65-F5344CB8AC3E}">
        <p14:creationId xmlns:p14="http://schemas.microsoft.com/office/powerpoint/2010/main" val="102721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a:solidFill>
                  <a:schemeClr val="tx2">
                    <a:lumMod val="50000"/>
                  </a:schemeClr>
                </a:solidFill>
                <a:latin typeface="Times New Roman" panose="02020603050405020304" pitchFamily="18" charset="0"/>
                <a:cs typeface="Times New Roman" panose="02020603050405020304" pitchFamily="18" charset="0"/>
              </a:rPr>
              <a:t>Приёмка и доставка птицы на убой</a:t>
            </a:r>
            <a:r>
              <a:rPr lang="ru-RU" sz="3200" dirty="0">
                <a:solidFill>
                  <a:schemeClr val="tx2">
                    <a:lumMod val="50000"/>
                  </a:schemeClr>
                </a:solidFill>
                <a:latin typeface="Times New Roman" panose="02020603050405020304" pitchFamily="18" charset="0"/>
                <a:cs typeface="Times New Roman" panose="02020603050405020304" pitchFamily="18" charset="0"/>
              </a:rPr>
              <a:t/>
            </a:r>
            <a:br>
              <a:rPr lang="ru-RU" sz="3200" dirty="0">
                <a:solidFill>
                  <a:schemeClr val="tx2">
                    <a:lumMod val="50000"/>
                  </a:schemeClr>
                </a:solidFill>
                <a:latin typeface="Times New Roman" panose="02020603050405020304" pitchFamily="18" charset="0"/>
                <a:cs typeface="Times New Roman" panose="02020603050405020304" pitchFamily="18" charset="0"/>
              </a:rPr>
            </a:br>
            <a:endParaRPr lang="ru-RU"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92500" lnSpcReduction="10000"/>
          </a:bodyPr>
          <a:lstStyle/>
          <a:p>
            <a:pPr algn="just"/>
            <a:r>
              <a:rPr lang="ru-RU" dirty="0">
                <a:solidFill>
                  <a:srgbClr val="002060"/>
                </a:solidFill>
                <a:latin typeface="Times New Roman" panose="02020603050405020304" pitchFamily="18" charset="0"/>
                <a:cs typeface="Times New Roman" panose="02020603050405020304" pitchFamily="18" charset="0"/>
              </a:rPr>
              <a:t>На убой должна поступать птица, с пустым зобом. Для этого она проходит </a:t>
            </a:r>
            <a:r>
              <a:rPr lang="ru-RU" dirty="0" err="1">
                <a:solidFill>
                  <a:srgbClr val="002060"/>
                </a:solidFill>
                <a:latin typeface="Times New Roman" panose="02020603050405020304" pitchFamily="18" charset="0"/>
                <a:cs typeface="Times New Roman" panose="02020603050405020304" pitchFamily="18" charset="0"/>
              </a:rPr>
              <a:t>предубойную</a:t>
            </a:r>
            <a:r>
              <a:rPr lang="ru-RU" dirty="0">
                <a:solidFill>
                  <a:srgbClr val="002060"/>
                </a:solidFill>
                <a:latin typeface="Times New Roman" panose="02020603050405020304" pitchFamily="18" charset="0"/>
                <a:cs typeface="Times New Roman" panose="02020603050405020304" pitchFamily="18" charset="0"/>
              </a:rPr>
              <a:t> выдержку.</a:t>
            </a:r>
          </a:p>
          <a:p>
            <a:pPr algn="just"/>
            <a:r>
              <a:rPr lang="ru-RU" dirty="0" err="1">
                <a:solidFill>
                  <a:srgbClr val="002060"/>
                </a:solidFill>
                <a:latin typeface="Times New Roman" panose="02020603050405020304" pitchFamily="18" charset="0"/>
                <a:cs typeface="Times New Roman" panose="02020603050405020304" pitchFamily="18" charset="0"/>
              </a:rPr>
              <a:t>Предубойную</a:t>
            </a:r>
            <a:r>
              <a:rPr lang="ru-RU" dirty="0">
                <a:solidFill>
                  <a:srgbClr val="002060"/>
                </a:solidFill>
                <a:latin typeface="Times New Roman" panose="02020603050405020304" pitchFamily="18" charset="0"/>
                <a:cs typeface="Times New Roman" panose="02020603050405020304" pitchFamily="18" charset="0"/>
              </a:rPr>
              <a:t> выдержку птица проходит непосредственно в птицеводческом хозяйстве, где за определённое время до её отлова и транспортирования на убой и переработку, прекращают кормить при свободном доступе к воде.</a:t>
            </a:r>
          </a:p>
          <a:p>
            <a:pPr algn="just"/>
            <a:r>
              <a:rPr lang="ru-RU" dirty="0">
                <a:solidFill>
                  <a:srgbClr val="002060"/>
                </a:solidFill>
                <a:latin typeface="Times New Roman" panose="02020603050405020304" pitchFamily="18" charset="0"/>
                <a:cs typeface="Times New Roman" panose="02020603050405020304" pitchFamily="18" charset="0"/>
              </a:rPr>
              <a:t>Время </a:t>
            </a:r>
            <a:r>
              <a:rPr lang="ru-RU" dirty="0" err="1">
                <a:solidFill>
                  <a:srgbClr val="002060"/>
                </a:solidFill>
                <a:latin typeface="Times New Roman" panose="02020603050405020304" pitchFamily="18" charset="0"/>
                <a:cs typeface="Times New Roman" panose="02020603050405020304" pitchFamily="18" charset="0"/>
              </a:rPr>
              <a:t>предубойной</a:t>
            </a:r>
            <a:r>
              <a:rPr lang="ru-RU" dirty="0">
                <a:solidFill>
                  <a:srgbClr val="002060"/>
                </a:solidFill>
                <a:latin typeface="Times New Roman" panose="02020603050405020304" pitchFamily="18" charset="0"/>
                <a:cs typeface="Times New Roman" panose="02020603050405020304" pitchFamily="18" charset="0"/>
              </a:rPr>
              <a:t> выдержки:</a:t>
            </a:r>
          </a:p>
          <a:p>
            <a:pPr algn="just"/>
            <a:r>
              <a:rPr lang="ru-RU" dirty="0">
                <a:solidFill>
                  <a:srgbClr val="002060"/>
                </a:solidFill>
                <a:latin typeface="Times New Roman" panose="02020603050405020304" pitchFamily="18" charset="0"/>
                <a:cs typeface="Times New Roman" panose="02020603050405020304" pitchFamily="18" charset="0"/>
              </a:rPr>
              <a:t>от 6 до 8 часов – куры яичных пород, цыплята, цыплята-бройлеры, индейки и индюшата;</a:t>
            </a:r>
          </a:p>
          <a:p>
            <a:pPr algn="just"/>
            <a:r>
              <a:rPr lang="ru-RU" dirty="0">
                <a:solidFill>
                  <a:srgbClr val="002060"/>
                </a:solidFill>
                <a:latin typeface="Times New Roman" panose="02020603050405020304" pitchFamily="18" charset="0"/>
                <a:cs typeface="Times New Roman" panose="02020603050405020304" pitchFamily="18" charset="0"/>
              </a:rPr>
              <a:t>от 4 до 6 часов – утки, утята, гуси, гусята, цесарки, </a:t>
            </a:r>
            <a:r>
              <a:rPr lang="ru-RU" dirty="0" err="1">
                <a:solidFill>
                  <a:srgbClr val="002060"/>
                </a:solidFill>
                <a:latin typeface="Times New Roman" panose="02020603050405020304" pitchFamily="18" charset="0"/>
                <a:cs typeface="Times New Roman" panose="02020603050405020304" pitchFamily="18" charset="0"/>
              </a:rPr>
              <a:t>цесарята</a:t>
            </a:r>
            <a:r>
              <a:rPr lang="ru-RU" dirty="0">
                <a:solidFill>
                  <a:srgbClr val="002060"/>
                </a:solidFill>
                <a:latin typeface="Times New Roman" panose="02020603050405020304" pitchFamily="18" charset="0"/>
                <a:cs typeface="Times New Roman" panose="02020603050405020304" pitchFamily="18" charset="0"/>
              </a:rPr>
              <a:t>, мускусные утки, мускусные утята, перепела, перепелята.</a:t>
            </a:r>
          </a:p>
          <a:p>
            <a:pPr algn="just"/>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125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90810" y="464024"/>
            <a:ext cx="4286250" cy="3200400"/>
          </a:xfrm>
          <a:prstGeom prst="rect">
            <a:avLst/>
          </a:prstGeom>
        </p:spPr>
      </p:pic>
      <p:pic>
        <p:nvPicPr>
          <p:cNvPr id="5" name="Рисунок 4"/>
          <p:cNvPicPr>
            <a:picLocks noChangeAspect="1"/>
          </p:cNvPicPr>
          <p:nvPr/>
        </p:nvPicPr>
        <p:blipFill>
          <a:blip r:embed="rId3"/>
          <a:stretch>
            <a:fillRect/>
          </a:stretch>
        </p:blipFill>
        <p:spPr>
          <a:xfrm>
            <a:off x="6810444" y="3239637"/>
            <a:ext cx="5381556" cy="3558654"/>
          </a:xfrm>
          <a:prstGeom prst="rect">
            <a:avLst/>
          </a:prstGeom>
        </p:spPr>
      </p:pic>
      <p:pic>
        <p:nvPicPr>
          <p:cNvPr id="6" name="Рисунок 5"/>
          <p:cNvPicPr>
            <a:picLocks noChangeAspect="1"/>
          </p:cNvPicPr>
          <p:nvPr/>
        </p:nvPicPr>
        <p:blipFill>
          <a:blip r:embed="rId4"/>
          <a:stretch>
            <a:fillRect/>
          </a:stretch>
        </p:blipFill>
        <p:spPr>
          <a:xfrm>
            <a:off x="517051" y="3843551"/>
            <a:ext cx="4743450" cy="2495550"/>
          </a:xfrm>
          <a:prstGeom prst="rect">
            <a:avLst/>
          </a:prstGeom>
        </p:spPr>
      </p:pic>
      <p:pic>
        <p:nvPicPr>
          <p:cNvPr id="7" name="Рисунок 6"/>
          <p:cNvPicPr>
            <a:picLocks noChangeAspect="1"/>
          </p:cNvPicPr>
          <p:nvPr/>
        </p:nvPicPr>
        <p:blipFill>
          <a:blip r:embed="rId5"/>
          <a:stretch>
            <a:fillRect/>
          </a:stretch>
        </p:blipFill>
        <p:spPr>
          <a:xfrm>
            <a:off x="6352037" y="601891"/>
            <a:ext cx="4566171" cy="2447468"/>
          </a:xfrm>
          <a:prstGeom prst="rect">
            <a:avLst/>
          </a:prstGeom>
        </p:spPr>
      </p:pic>
    </p:spTree>
    <p:extLst>
      <p:ext uri="{BB962C8B-B14F-4D97-AF65-F5344CB8AC3E}">
        <p14:creationId xmlns:p14="http://schemas.microsoft.com/office/powerpoint/2010/main" val="1319860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 y="0"/>
            <a:ext cx="12192001" cy="6909179"/>
          </a:xfrm>
          <a:prstGeom prst="rect">
            <a:avLst/>
          </a:prstGeom>
        </p:spPr>
      </p:pic>
    </p:spTree>
    <p:extLst>
      <p:ext uri="{BB962C8B-B14F-4D97-AF65-F5344CB8AC3E}">
        <p14:creationId xmlns:p14="http://schemas.microsoft.com/office/powerpoint/2010/main" val="1229196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315031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Замораживание мяса птицы, субпродуктов</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95086" y="1268760"/>
            <a:ext cx="11205028" cy="5400600"/>
          </a:xfrm>
        </p:spPr>
        <p:txBody>
          <a:bodyPr>
            <a:normAutofit lnSpcReduction="10000"/>
          </a:bodyPr>
          <a:lstStyle/>
          <a:p>
            <a:pPr algn="just">
              <a:lnSpc>
                <a:spcPct val="110000"/>
              </a:lnSpc>
              <a:spcBef>
                <a:spcPts val="0"/>
              </a:spcBef>
              <a:buNone/>
            </a:pPr>
            <a:r>
              <a:rPr lang="ru-RU" dirty="0" smtClean="0">
                <a:solidFill>
                  <a:srgbClr val="002060"/>
                </a:solidFill>
                <a:latin typeface="Times New Roman" panose="02020603050405020304" pitchFamily="18" charset="0"/>
                <a:cs typeface="Times New Roman" panose="02020603050405020304" pitchFamily="18" charset="0"/>
              </a:rPr>
              <a:t>            Мясо </a:t>
            </a:r>
            <a:r>
              <a:rPr lang="ru-RU" dirty="0">
                <a:solidFill>
                  <a:srgbClr val="002060"/>
                </a:solidFill>
                <a:latin typeface="Times New Roman" panose="02020603050405020304" pitchFamily="18" charset="0"/>
                <a:cs typeface="Times New Roman" panose="02020603050405020304" pitchFamily="18" charset="0"/>
              </a:rPr>
              <a:t>птицы и субпродукты замораживают в морозильных камерах при температуре не выше минус 25ºС и скорости движения воздуха не менее 1,0 м/с.</a:t>
            </a:r>
          </a:p>
          <a:p>
            <a:pPr algn="just">
              <a:lnSpc>
                <a:spcPct val="110000"/>
              </a:lnSpc>
              <a:spcBef>
                <a:spcPts val="0"/>
              </a:spcBef>
              <a:buNone/>
            </a:pPr>
            <a:r>
              <a:rPr lang="ru-RU" dirty="0" smtClean="0">
                <a:solidFill>
                  <a:srgbClr val="002060"/>
                </a:solidFill>
                <a:latin typeface="Times New Roman" panose="02020603050405020304" pitchFamily="18" charset="0"/>
                <a:cs typeface="Times New Roman" panose="02020603050405020304" pitchFamily="18" charset="0"/>
              </a:rPr>
              <a:t>            Продолжительность </a:t>
            </a:r>
            <a:r>
              <a:rPr lang="ru-RU" dirty="0">
                <a:solidFill>
                  <a:srgbClr val="002060"/>
                </a:solidFill>
                <a:latin typeface="Times New Roman" panose="02020603050405020304" pitchFamily="18" charset="0"/>
                <a:cs typeface="Times New Roman" panose="02020603050405020304" pitchFamily="18" charset="0"/>
              </a:rPr>
              <a:t>замораживания в камерах с принудительной циркуляцией воздуха при температуре не выше минус 25ºС; ч:</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куры, цыплята, цыплята-бройлеры 20-23</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цесарки, </a:t>
            </a:r>
            <a:r>
              <a:rPr lang="ru-RU" dirty="0" err="1">
                <a:solidFill>
                  <a:srgbClr val="002060"/>
                </a:solidFill>
                <a:latin typeface="Times New Roman" panose="02020603050405020304" pitchFamily="18" charset="0"/>
                <a:cs typeface="Times New Roman" panose="02020603050405020304" pitchFamily="18" charset="0"/>
              </a:rPr>
              <a:t>цесарята</a:t>
            </a:r>
            <a:r>
              <a:rPr lang="ru-RU" dirty="0">
                <a:solidFill>
                  <a:srgbClr val="002060"/>
                </a:solidFill>
                <a:latin typeface="Times New Roman" panose="02020603050405020304" pitchFamily="18" charset="0"/>
                <a:cs typeface="Times New Roman" panose="02020603050405020304" pitchFamily="18" charset="0"/>
              </a:rPr>
              <a:t>, утята, утки 20-30</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индейки, индюшата, гуси, гусята 38-41</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перепела, перепелята 10-12</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субпродукты 10-12</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Температура замороженного мяса птицы минус 12ºС в толще грудной мышцы.</a:t>
            </a:r>
          </a:p>
          <a:p>
            <a:pPr algn="just"/>
            <a:endParaRPr lang="ru-RU" dirty="0">
              <a:solidFill>
                <a:schemeClr val="tx2">
                  <a:lumMod val="50000"/>
                </a:schemeClr>
              </a:solidFill>
            </a:endParaRPr>
          </a:p>
        </p:txBody>
      </p:sp>
    </p:spTree>
    <p:extLst>
      <p:ext uri="{BB962C8B-B14F-4D97-AF65-F5344CB8AC3E}">
        <p14:creationId xmlns:p14="http://schemas.microsoft.com/office/powerpoint/2010/main" val="1640967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Сбор и обработка </a:t>
            </a:r>
            <a:r>
              <a:rPr lang="ru-RU" sz="3200" b="1" dirty="0" err="1">
                <a:solidFill>
                  <a:srgbClr val="002060"/>
                </a:solidFill>
                <a:latin typeface="Times New Roman" panose="02020603050405020304" pitchFamily="18" charset="0"/>
                <a:cs typeface="Times New Roman" panose="02020603050405020304" pitchFamily="18" charset="0"/>
              </a:rPr>
              <a:t>перо-пухового</a:t>
            </a:r>
            <a:r>
              <a:rPr lang="ru-RU" sz="3200" b="1" dirty="0">
                <a:solidFill>
                  <a:srgbClr val="002060"/>
                </a:solidFill>
                <a:latin typeface="Times New Roman" panose="02020603050405020304" pitchFamily="18" charset="0"/>
                <a:cs typeface="Times New Roman" panose="02020603050405020304" pitchFamily="18" charset="0"/>
              </a:rPr>
              <a:t> сырья</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48343" y="1600200"/>
            <a:ext cx="11321143" cy="5257800"/>
          </a:xfrm>
        </p:spPr>
        <p:txBody>
          <a:bodyPr>
            <a:normAutofit fontScale="92500" lnSpcReduction="10000"/>
          </a:bodyPr>
          <a:lstStyle/>
          <a:p>
            <a:pPr algn="just">
              <a:lnSpc>
                <a:spcPct val="110000"/>
              </a:lnSpc>
              <a:spcBef>
                <a:spcPts val="0"/>
              </a:spcBef>
            </a:pPr>
            <a:r>
              <a:rPr lang="ru-RU" dirty="0"/>
              <a:t> </a:t>
            </a:r>
            <a:r>
              <a:rPr lang="ru-RU" dirty="0">
                <a:solidFill>
                  <a:schemeClr val="tx2">
                    <a:lumMod val="50000"/>
                  </a:schemeClr>
                </a:solidFill>
              </a:rPr>
              <a:t> </a:t>
            </a:r>
            <a:r>
              <a:rPr lang="ru-RU" dirty="0">
                <a:solidFill>
                  <a:srgbClr val="002060"/>
                </a:solidFill>
                <a:latin typeface="Times New Roman" panose="02020603050405020304" pitchFamily="18" charset="0"/>
                <a:cs typeface="Times New Roman" panose="02020603050405020304" pitchFamily="18" charset="0"/>
              </a:rPr>
              <a:t>Технологический процесс обработки </a:t>
            </a:r>
            <a:r>
              <a:rPr lang="ru-RU" dirty="0" err="1">
                <a:solidFill>
                  <a:srgbClr val="002060"/>
                </a:solidFill>
                <a:latin typeface="Times New Roman" panose="02020603050405020304" pitchFamily="18" charset="0"/>
                <a:cs typeface="Times New Roman" panose="02020603050405020304" pitchFamily="18" charset="0"/>
              </a:rPr>
              <a:t>перо-пухового</a:t>
            </a:r>
            <a:r>
              <a:rPr lang="ru-RU" dirty="0">
                <a:solidFill>
                  <a:srgbClr val="002060"/>
                </a:solidFill>
                <a:latin typeface="Times New Roman" panose="02020603050405020304" pitchFamily="18" charset="0"/>
                <a:cs typeface="Times New Roman" panose="02020603050405020304" pitchFamily="18" charset="0"/>
              </a:rPr>
              <a:t> сырья водоплавающей птицы и пера сухопутной птицы осуществляют в следующей последовательности: сбор оперения – механическое обезвоживание – сушка – охлаждение - упаковка.</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Собранное </a:t>
            </a:r>
            <a:r>
              <a:rPr lang="ru-RU" dirty="0" err="1">
                <a:solidFill>
                  <a:srgbClr val="002060"/>
                </a:solidFill>
                <a:latin typeface="Times New Roman" panose="02020603050405020304" pitchFamily="18" charset="0"/>
                <a:cs typeface="Times New Roman" panose="02020603050405020304" pitchFamily="18" charset="0"/>
              </a:rPr>
              <a:t>перо-пуховое</a:t>
            </a:r>
            <a:r>
              <a:rPr lang="ru-RU" dirty="0">
                <a:solidFill>
                  <a:srgbClr val="002060"/>
                </a:solidFill>
                <a:latin typeface="Times New Roman" panose="02020603050405020304" pitchFamily="18" charset="0"/>
                <a:cs typeface="Times New Roman" panose="02020603050405020304" pitchFamily="18" charset="0"/>
              </a:rPr>
              <a:t> сырьё поступает в сепаратор, который представляет собой сетчатый барабан, при перемещении по которому от перо-водяной пульпы отделяется свободная влага. Из сепаратора </a:t>
            </a:r>
            <a:r>
              <a:rPr lang="ru-RU" dirty="0" err="1">
                <a:solidFill>
                  <a:srgbClr val="002060"/>
                </a:solidFill>
                <a:latin typeface="Times New Roman" panose="02020603050405020304" pitchFamily="18" charset="0"/>
                <a:cs typeface="Times New Roman" panose="02020603050405020304" pitchFamily="18" charset="0"/>
              </a:rPr>
              <a:t>перо-пуховое</a:t>
            </a:r>
            <a:r>
              <a:rPr lang="ru-RU" dirty="0">
                <a:solidFill>
                  <a:srgbClr val="002060"/>
                </a:solidFill>
                <a:latin typeface="Times New Roman" panose="02020603050405020304" pitchFamily="18" charset="0"/>
                <a:cs typeface="Times New Roman" panose="02020603050405020304" pitchFamily="18" charset="0"/>
              </a:rPr>
              <a:t> сырьё попадает в центрифугу для механического обезвоживания.</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Степень обезвоживания контролируют визуально. На ощупь оно не должно быть мокрым. Влажность пера перед высушиванием не должна превышать 50</a:t>
            </a:r>
            <a:r>
              <a:rPr lang="ru-RU" dirty="0" smtClean="0">
                <a:solidFill>
                  <a:srgbClr val="002060"/>
                </a:solidFill>
                <a:latin typeface="Times New Roman" panose="02020603050405020304" pitchFamily="18" charset="0"/>
                <a:cs typeface="Times New Roman" panose="02020603050405020304" pitchFamily="18" charset="0"/>
              </a:rPr>
              <a:t>%.</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Влажность пера на выходе из сушилки должна быть в пределах 14-17</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57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Сбор технических отходов</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33829" y="1052736"/>
            <a:ext cx="11596914" cy="5805264"/>
          </a:xfrm>
        </p:spPr>
        <p:txBody>
          <a:bodyPr>
            <a:normAutofit fontScale="92500"/>
          </a:bodyPr>
          <a:lstStyle/>
          <a:p>
            <a:pPr algn="just">
              <a:lnSpc>
                <a:spcPct val="110000"/>
              </a:lnSpc>
              <a:spcBef>
                <a:spcPts val="0"/>
              </a:spcBef>
            </a:pPr>
            <a:r>
              <a:rPr lang="ru-RU" dirty="0"/>
              <a:t>  </a:t>
            </a:r>
            <a:r>
              <a:rPr lang="ru-RU" dirty="0">
                <a:solidFill>
                  <a:srgbClr val="002060"/>
                </a:solidFill>
                <a:latin typeface="Times New Roman" panose="02020603050405020304" pitchFamily="18" charset="0"/>
                <a:cs typeface="Times New Roman" panose="02020603050405020304" pitchFamily="18" charset="0"/>
              </a:rPr>
              <a:t>К техническим отходам относится: кровь, кишечник, яичник с яйцеводами и несформировавшимися яйцами, трахея, пищевод, зоб, семенники, лёгкие, зачистки от прижизненных пороков и дефекты технологической обработки тушек, ветеринарный брак, кутикула, селезёнка, почки, железистый желудок, ноги, и голова, </a:t>
            </a:r>
            <a:r>
              <a:rPr lang="ru-RU" dirty="0" err="1">
                <a:solidFill>
                  <a:srgbClr val="002060"/>
                </a:solidFill>
                <a:latin typeface="Times New Roman" panose="02020603050405020304" pitchFamily="18" charset="0"/>
                <a:cs typeface="Times New Roman" panose="02020603050405020304" pitchFamily="18" charset="0"/>
              </a:rPr>
              <a:t>перо-пуховое</a:t>
            </a:r>
            <a:r>
              <a:rPr lang="ru-RU" dirty="0">
                <a:solidFill>
                  <a:srgbClr val="002060"/>
                </a:solidFill>
                <a:latin typeface="Times New Roman" panose="02020603050405020304" pitchFamily="18" charset="0"/>
                <a:cs typeface="Times New Roman" panose="02020603050405020304" pitchFamily="18" charset="0"/>
              </a:rPr>
              <a:t> сырьё (кроме сырья от водоплавающей птицы).</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На каждом рабочем месте, устанавливают накопители для сбора технических отходов. На рабочих местах, расположенных над </a:t>
            </a:r>
            <a:r>
              <a:rPr lang="ru-RU" dirty="0" err="1">
                <a:solidFill>
                  <a:srgbClr val="002060"/>
                </a:solidFill>
                <a:latin typeface="Times New Roman" panose="02020603050405020304" pitchFamily="18" charset="0"/>
                <a:cs typeface="Times New Roman" panose="02020603050405020304" pitchFamily="18" charset="0"/>
              </a:rPr>
              <a:t>гидрожелобом</a:t>
            </a:r>
            <a:r>
              <a:rPr lang="ru-RU" dirty="0">
                <a:solidFill>
                  <a:srgbClr val="002060"/>
                </a:solidFill>
                <a:latin typeface="Times New Roman" panose="02020603050405020304" pitchFamily="18" charset="0"/>
                <a:cs typeface="Times New Roman" panose="02020603050405020304" pitchFamily="18" charset="0"/>
              </a:rPr>
              <a:t>, технические отходы сбрасываются непосредственно в </a:t>
            </a:r>
            <a:r>
              <a:rPr lang="ru-RU" dirty="0" err="1">
                <a:solidFill>
                  <a:srgbClr val="002060"/>
                </a:solidFill>
                <a:latin typeface="Times New Roman" panose="02020603050405020304" pitchFamily="18" charset="0"/>
                <a:cs typeface="Times New Roman" panose="02020603050405020304" pitchFamily="18" charset="0"/>
              </a:rPr>
              <a:t>гидрожелоб</a:t>
            </a:r>
            <a:r>
              <a:rPr lang="ru-RU" dirty="0">
                <a:solidFill>
                  <a:srgbClr val="002060"/>
                </a:solidFill>
                <a:latin typeface="Times New Roman" panose="02020603050405020304" pitchFamily="18" charset="0"/>
                <a:cs typeface="Times New Roman" panose="02020603050405020304" pitchFamily="18" charset="0"/>
              </a:rPr>
              <a:t>.</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С каждого рабочего места собранные отходы транспортируются в цех утилизации отходов, где их перерабатывают на корма.</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По </a:t>
            </a:r>
            <a:r>
              <a:rPr lang="ru-RU" dirty="0" err="1">
                <a:solidFill>
                  <a:srgbClr val="002060"/>
                </a:solidFill>
                <a:latin typeface="Times New Roman" panose="02020603050405020304" pitchFamily="18" charset="0"/>
                <a:cs typeface="Times New Roman" panose="02020603050405020304" pitchFamily="18" charset="0"/>
              </a:rPr>
              <a:t>гидрожелобу</a:t>
            </a:r>
            <a:r>
              <a:rPr lang="ru-RU" dirty="0">
                <a:solidFill>
                  <a:srgbClr val="002060"/>
                </a:solidFill>
                <a:latin typeface="Times New Roman" panose="02020603050405020304" pitchFamily="18" charset="0"/>
                <a:cs typeface="Times New Roman" panose="02020603050405020304" pitchFamily="18" charset="0"/>
              </a:rPr>
              <a:t> отходы транспортируются на сепаратор для отделения воды, а затем в цех утилизации.</a:t>
            </a:r>
          </a:p>
          <a:p>
            <a:pPr algn="just"/>
            <a:endParaRPr lang="ru-RU" dirty="0">
              <a:solidFill>
                <a:schemeClr val="tx2">
                  <a:lumMod val="50000"/>
                </a:schemeClr>
              </a:solidFill>
            </a:endParaRPr>
          </a:p>
        </p:txBody>
      </p:sp>
    </p:spTree>
    <p:extLst>
      <p:ext uri="{BB962C8B-B14F-4D97-AF65-F5344CB8AC3E}">
        <p14:creationId xmlns:p14="http://schemas.microsoft.com/office/powerpoint/2010/main" val="1395519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a:solidFill>
                  <a:srgbClr val="002060"/>
                </a:solidFill>
                <a:latin typeface="Times New Roman" panose="02020603050405020304" pitchFamily="18" charset="0"/>
                <a:cs typeface="Times New Roman" panose="02020603050405020304" pitchFamily="18" charset="0"/>
              </a:rPr>
              <a:t>Хранение (условия и особенности технологии хранения продукции)</a:t>
            </a: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algn="just">
              <a:lnSpc>
                <a:spcPct val="100000"/>
              </a:lnSpc>
              <a:spcBef>
                <a:spcPts val="0"/>
              </a:spcBef>
            </a:pPr>
            <a:r>
              <a:rPr lang="ru-RU" dirty="0"/>
              <a:t>  </a:t>
            </a:r>
            <a:r>
              <a:rPr lang="ru-RU" dirty="0">
                <a:solidFill>
                  <a:srgbClr val="002060"/>
                </a:solidFill>
                <a:latin typeface="Times New Roman" panose="02020603050405020304" pitchFamily="18" charset="0"/>
                <a:cs typeface="Times New Roman" panose="02020603050405020304" pitchFamily="18" charset="0"/>
              </a:rPr>
              <a:t>Охлаждённое мясо птицы и субпродукты хранят в камерах при температуре воздуха 0- 2ºС и относительной влажности воздуха 80-85%, не более пяти суток со дня выработки.</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  Замороженное мясо птицы и субпродукты хранят в камерах при температуре воздуха минус 18ºС и относительной влажности воздуха 85-95%. Срок хранения указан на упаковке.</a:t>
            </a:r>
          </a:p>
          <a:p>
            <a:pPr>
              <a:lnSpc>
                <a:spcPct val="100000"/>
              </a:lnSpc>
              <a:spcBef>
                <a:spcPts val="0"/>
              </a:spcBef>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42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algn="just"/>
            <a:r>
              <a:rPr lang="ru-RU" dirty="0" smtClean="0">
                <a:solidFill>
                  <a:schemeClr val="accent1">
                    <a:lumMod val="50000"/>
                  </a:schemeClr>
                </a:solidFill>
              </a:rPr>
              <a:t>Охлажденное мясо птицы хранят при температуре от 0 до 2 °С и относительной влажности воздуха 80—85 % не более 5 </a:t>
            </a:r>
            <a:r>
              <a:rPr lang="ru-RU" dirty="0" err="1" smtClean="0">
                <a:solidFill>
                  <a:schemeClr val="accent1">
                    <a:lumMod val="50000"/>
                  </a:schemeClr>
                </a:solidFill>
              </a:rPr>
              <a:t>сут</a:t>
            </a:r>
            <a:r>
              <a:rPr lang="ru-RU" dirty="0" smtClean="0">
                <a:solidFill>
                  <a:schemeClr val="accent1">
                    <a:lumMod val="50000"/>
                  </a:schemeClr>
                </a:solidFill>
              </a:rPr>
              <a:t> со дня выработки. Для увеличения срока хранения охлажденной птицы необходимо поддерживать температуру, как можно более близкую к нулю. При такой температуре тушки можно хранить в течение 13 </a:t>
            </a:r>
            <a:r>
              <a:rPr lang="ru-RU" dirty="0" err="1" smtClean="0">
                <a:solidFill>
                  <a:schemeClr val="accent1">
                    <a:lumMod val="50000"/>
                  </a:schemeClr>
                </a:solidFill>
              </a:rPr>
              <a:t>сут</a:t>
            </a:r>
            <a:r>
              <a:rPr lang="ru-RU" dirty="0" smtClean="0">
                <a:solidFill>
                  <a:schemeClr val="accent1">
                    <a:lumMod val="50000"/>
                  </a:schemeClr>
                </a:solidFill>
              </a:rPr>
              <a:t>. При хранении мороженой птицы необходимо поддерживать температуру в камерах холодильника не выше —12°С и относительную влажность 85—95 %. Охлажденное и мороженое мясо птицы перевозят на небольшие расстояния специальным транспортом — авторефрижераторами, которые имеют изолированные кузова с машинным охлаждением. По железным дорогам мясо птицы перевозят в изотермических рефрижераторных вагонах.</a:t>
            </a:r>
            <a:endParaRPr lang="ru-RU" dirty="0">
              <a:solidFill>
                <a:schemeClr val="accent1">
                  <a:lumMod val="50000"/>
                </a:schemeClr>
              </a:solidFill>
            </a:endParaRPr>
          </a:p>
        </p:txBody>
      </p:sp>
    </p:spTree>
    <p:extLst>
      <p:ext uri="{BB962C8B-B14F-4D97-AF65-F5344CB8AC3E}">
        <p14:creationId xmlns:p14="http://schemas.microsoft.com/office/powerpoint/2010/main" val="446271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86603" y="1825625"/>
            <a:ext cx="11067197" cy="4351338"/>
          </a:xfrm>
        </p:spPr>
        <p:txBody>
          <a:bodyPr/>
          <a:lstStyle/>
          <a:p>
            <a:pPr algn="just"/>
            <a:r>
              <a:rPr lang="ru-RU" dirty="0" smtClean="0">
                <a:solidFill>
                  <a:schemeClr val="accent1">
                    <a:lumMod val="50000"/>
                  </a:schemeClr>
                </a:solidFill>
              </a:rPr>
              <a:t>Транспортируют фасованное мясо птицы в условиях, обеспечивающих сохранность его качества. Срок хранения и реализации фасованного мяса птицы при температуре не выше 6 °С не должен превышать 36 ч со времени окончания технологического процесса. Предельный срок хранения фасованного мяса птицы при температуре не выше —5 °С не более 6 </a:t>
            </a:r>
            <a:r>
              <a:rPr lang="ru-RU" dirty="0" err="1" smtClean="0">
                <a:solidFill>
                  <a:schemeClr val="accent1">
                    <a:lumMod val="50000"/>
                  </a:schemeClr>
                </a:solidFill>
              </a:rPr>
              <a:t>сут</a:t>
            </a:r>
            <a:r>
              <a:rPr lang="ru-RU" dirty="0" smtClean="0">
                <a:solidFill>
                  <a:schemeClr val="accent1">
                    <a:lumMod val="50000"/>
                  </a:schemeClr>
                </a:solidFill>
              </a:rPr>
              <a:t>. </a:t>
            </a:r>
            <a:endParaRPr lang="ru-RU" dirty="0">
              <a:solidFill>
                <a:schemeClr val="accent1">
                  <a:lumMod val="50000"/>
                </a:schemeClr>
              </a:solidFill>
            </a:endParaRPr>
          </a:p>
        </p:txBody>
      </p:sp>
    </p:spTree>
    <p:extLst>
      <p:ext uri="{BB962C8B-B14F-4D97-AF65-F5344CB8AC3E}">
        <p14:creationId xmlns:p14="http://schemas.microsoft.com/office/powerpoint/2010/main" val="3124232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Технологический контроль и метрологическое обеспечение технологического процесса производства и хранения продукции</a:t>
            </a:r>
          </a:p>
        </p:txBody>
      </p:sp>
      <p:sp>
        <p:nvSpPr>
          <p:cNvPr id="3" name="Содержимое 2"/>
          <p:cNvSpPr>
            <a:spLocks noGrp="1"/>
          </p:cNvSpPr>
          <p:nvPr>
            <p:ph idx="1"/>
          </p:nvPr>
        </p:nvSpPr>
        <p:spPr>
          <a:xfrm>
            <a:off x="159657" y="1600200"/>
            <a:ext cx="11814629" cy="5257800"/>
          </a:xfrm>
        </p:spPr>
        <p:txBody>
          <a:bodyPr>
            <a:normAutofit fontScale="92500" lnSpcReduction="10000"/>
          </a:bodyPr>
          <a:lstStyle/>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Перед началом работы техническая служба предприятия должна проверить состояние оборудования и инструмента.</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При оглушении птицы электрическим током необходимо постоянно контролировать напряжение тока и не менее двух раз в смену эффективность оглушения.</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При автоматическом убое перед началом смены проверяют заточку ножа и постоянно качество убоя.</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Во время </a:t>
            </a:r>
            <a:r>
              <a:rPr lang="ru-RU" dirty="0" err="1">
                <a:solidFill>
                  <a:srgbClr val="002060"/>
                </a:solidFill>
                <a:latin typeface="Times New Roman" panose="02020603050405020304" pitchFamily="18" charset="0"/>
                <a:cs typeface="Times New Roman" panose="02020603050405020304" pitchFamily="18" charset="0"/>
              </a:rPr>
              <a:t>шпарки</a:t>
            </a:r>
            <a:r>
              <a:rPr lang="ru-RU" dirty="0">
                <a:solidFill>
                  <a:srgbClr val="002060"/>
                </a:solidFill>
                <a:latin typeface="Times New Roman" panose="02020603050405020304" pitchFamily="18" charset="0"/>
                <a:cs typeface="Times New Roman" panose="02020603050405020304" pitchFamily="18" charset="0"/>
              </a:rPr>
              <a:t> контролируют температуру в ванной по приборам.</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Качество </a:t>
            </a:r>
            <a:r>
              <a:rPr lang="ru-RU" dirty="0" err="1">
                <a:solidFill>
                  <a:srgbClr val="002060"/>
                </a:solidFill>
                <a:latin typeface="Times New Roman" panose="02020603050405020304" pitchFamily="18" charset="0"/>
                <a:cs typeface="Times New Roman" panose="02020603050405020304" pitchFamily="18" charset="0"/>
              </a:rPr>
              <a:t>ощипки</a:t>
            </a:r>
            <a:r>
              <a:rPr lang="ru-RU" dirty="0">
                <a:solidFill>
                  <a:srgbClr val="002060"/>
                </a:solidFill>
                <a:latin typeface="Times New Roman" panose="02020603050405020304" pitchFamily="18" charset="0"/>
                <a:cs typeface="Times New Roman" panose="02020603050405020304" pitchFamily="18" charset="0"/>
              </a:rPr>
              <a:t> определяют визуально. В случае необходимости регулируют положение рядов машины. Постоянно проверяют температуру и регулируют количество подаваемой в машину для </a:t>
            </a:r>
            <a:r>
              <a:rPr lang="ru-RU" dirty="0" err="1">
                <a:solidFill>
                  <a:srgbClr val="002060"/>
                </a:solidFill>
                <a:latin typeface="Times New Roman" panose="02020603050405020304" pitchFamily="18" charset="0"/>
                <a:cs typeface="Times New Roman" panose="02020603050405020304" pitchFamily="18" charset="0"/>
              </a:rPr>
              <a:t>ощипки</a:t>
            </a:r>
            <a:r>
              <a:rPr lang="ru-RU" dirty="0">
                <a:solidFill>
                  <a:srgbClr val="002060"/>
                </a:solidFill>
                <a:latin typeface="Times New Roman" panose="02020603050405020304" pitchFamily="18" charset="0"/>
                <a:cs typeface="Times New Roman" panose="02020603050405020304" pitchFamily="18" charset="0"/>
              </a:rPr>
              <a:t> горячей воды.</a:t>
            </a:r>
          </a:p>
          <a:p>
            <a:pPr algn="just">
              <a:lnSpc>
                <a:spcPct val="110000"/>
              </a:lnSpc>
              <a:spcBef>
                <a:spcPts val="0"/>
              </a:spcBef>
            </a:pPr>
            <a:r>
              <a:rPr lang="ru-RU" dirty="0">
                <a:solidFill>
                  <a:srgbClr val="002060"/>
                </a:solidFill>
                <a:latin typeface="Times New Roman" panose="02020603050405020304" pitchFamily="18" charset="0"/>
                <a:cs typeface="Times New Roman" panose="02020603050405020304" pitchFamily="18" charset="0"/>
              </a:rPr>
              <a:t>  На машине отрезания ног перед началом смены проверяют заточку ножа и постоянно качество реза по суставу ноги</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20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6685" y="548681"/>
            <a:ext cx="10943771" cy="5577483"/>
          </a:xfrm>
        </p:spPr>
        <p:txBody>
          <a:bodyPr>
            <a:normAutofit/>
          </a:bodyPr>
          <a:lstStyle/>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При транспортировании птицы более 1 часа при температуре окружающей среды свыше 25ºС плотность посадки птицы в транспортную тару или транспортное средство должна быть снижена на 15-20%.</a:t>
            </a:r>
          </a:p>
          <a:p>
            <a:pPr algn="just">
              <a:lnSpc>
                <a:spcPct val="100000"/>
              </a:lnSpc>
              <a:spcBef>
                <a:spcPts val="0"/>
              </a:spcBef>
            </a:pPr>
            <a:r>
              <a:rPr lang="ru-RU" dirty="0">
                <a:solidFill>
                  <a:srgbClr val="002060"/>
                </a:solidFill>
                <a:latin typeface="Times New Roman" panose="02020603050405020304" pitchFamily="18" charset="0"/>
                <a:cs typeface="Times New Roman" panose="02020603050405020304" pitchFamily="18" charset="0"/>
              </a:rPr>
              <a:t>В специализированном автотранспорте птицу перевозят в контейнерах или клетках, установленных по 8 штук в кассету. Загружают и выгружают контейнеры или кассеты вилочным погрузчиком. Разгрузка птицы из контейнеров производится с помощью </a:t>
            </a:r>
            <a:r>
              <a:rPr lang="ru-RU" dirty="0" err="1">
                <a:solidFill>
                  <a:srgbClr val="002060"/>
                </a:solidFill>
                <a:latin typeface="Times New Roman" panose="02020603050405020304" pitchFamily="18" charset="0"/>
                <a:cs typeface="Times New Roman" panose="02020603050405020304" pitchFamily="18" charset="0"/>
              </a:rPr>
              <a:t>кантователя</a:t>
            </a:r>
            <a:r>
              <a:rPr lang="ru-RU" dirty="0">
                <a:solidFill>
                  <a:srgbClr val="002060"/>
                </a:solidFill>
                <a:latin typeface="Times New Roman" panose="02020603050405020304" pitchFamily="18" charset="0"/>
                <a:cs typeface="Times New Roman" panose="02020603050405020304" pitchFamily="18" charset="0"/>
              </a:rPr>
              <a:t>. При наклоне контейнера птица выпадает из него на ленту транспортёра.</a:t>
            </a:r>
          </a:p>
          <a:p>
            <a:endParaRPr lang="ru-RU" dirty="0"/>
          </a:p>
        </p:txBody>
      </p:sp>
    </p:spTree>
    <p:extLst>
      <p:ext uri="{BB962C8B-B14F-4D97-AF65-F5344CB8AC3E}">
        <p14:creationId xmlns:p14="http://schemas.microsoft.com/office/powerpoint/2010/main" val="4244750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457" y="764705"/>
            <a:ext cx="11451772" cy="5361459"/>
          </a:xfrm>
        </p:spPr>
        <p:txBody>
          <a:bodyPr>
            <a:normAutofit/>
          </a:bodyPr>
          <a:lstStyle/>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При потрошении следят за полным извлечением внутренностей.</a:t>
            </a:r>
          </a:p>
          <a:p>
            <a:pPr algn="just"/>
            <a:r>
              <a:rPr lang="ru-RU" dirty="0" smtClean="0">
                <a:solidFill>
                  <a:srgbClr val="002060"/>
                </a:solidFill>
                <a:latin typeface="Times New Roman" panose="02020603050405020304" pitchFamily="18" charset="0"/>
                <a:cs typeface="Times New Roman" panose="02020603050405020304" pitchFamily="18" charset="0"/>
              </a:rPr>
              <a:t>  Тушки должны быть промыты.</a:t>
            </a:r>
          </a:p>
          <a:p>
            <a:pPr algn="just"/>
            <a:r>
              <a:rPr lang="ru-RU" dirty="0" smtClean="0">
                <a:solidFill>
                  <a:srgbClr val="002060"/>
                </a:solidFill>
                <a:latin typeface="Times New Roman" panose="02020603050405020304" pitchFamily="18" charset="0"/>
                <a:cs typeface="Times New Roman" panose="02020603050405020304" pitchFamily="18" charset="0"/>
              </a:rPr>
              <a:t>  Качество обработки и мойки субпродуктов и жира определяют визуально.</a:t>
            </a:r>
          </a:p>
          <a:p>
            <a:pPr algn="just"/>
            <a:r>
              <a:rPr lang="ru-RU" dirty="0" smtClean="0">
                <a:solidFill>
                  <a:srgbClr val="002060"/>
                </a:solidFill>
                <a:latin typeface="Times New Roman" panose="02020603050405020304" pitchFamily="18" charset="0"/>
                <a:cs typeface="Times New Roman" panose="02020603050405020304" pitchFamily="18" charset="0"/>
              </a:rPr>
              <a:t>При </a:t>
            </a:r>
            <a:r>
              <a:rPr lang="ru-RU" dirty="0">
                <a:solidFill>
                  <a:srgbClr val="002060"/>
                </a:solidFill>
                <a:latin typeface="Times New Roman" panose="02020603050405020304" pitchFamily="18" charset="0"/>
                <a:cs typeface="Times New Roman" panose="02020603050405020304" pitchFamily="18" charset="0"/>
              </a:rPr>
              <a:t>охлаждении мяса и субпродуктов в воздухе контролируют по приборам температуру в камерах охлаждения, при других способах охлаждения температуру воды и воздуха.</a:t>
            </a:r>
          </a:p>
          <a:p>
            <a:pPr algn="just"/>
            <a:r>
              <a:rPr lang="ru-RU" dirty="0">
                <a:solidFill>
                  <a:srgbClr val="002060"/>
                </a:solidFill>
                <a:latin typeface="Times New Roman" panose="02020603050405020304" pitchFamily="18" charset="0"/>
                <a:cs typeface="Times New Roman" panose="02020603050405020304" pitchFamily="18" charset="0"/>
              </a:rPr>
              <a:t>  При замораживании и хранении мяса, субпродуктов необходимо следить за температурой воздуха в холодильных камерах.</a:t>
            </a:r>
          </a:p>
          <a:p>
            <a:pPr algn="just"/>
            <a:r>
              <a:rPr lang="ru-RU" dirty="0">
                <a:solidFill>
                  <a:srgbClr val="002060"/>
                </a:solidFill>
                <a:latin typeface="Times New Roman" panose="02020603050405020304" pitchFamily="18" charset="0"/>
                <a:cs typeface="Times New Roman" panose="02020603050405020304" pitchFamily="18" charset="0"/>
              </a:rPr>
              <a:t>  На всех стадиях производства мяса птицы осуществляют контроль за соблюдением технологических режимов по системе ХАСП.</a:t>
            </a:r>
          </a:p>
          <a:p>
            <a:endParaRPr lang="ru-RU" dirty="0"/>
          </a:p>
        </p:txBody>
      </p:sp>
    </p:spTree>
    <p:extLst>
      <p:ext uri="{BB962C8B-B14F-4D97-AF65-F5344CB8AC3E}">
        <p14:creationId xmlns:p14="http://schemas.microsoft.com/office/powerpoint/2010/main" val="2645693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algn="just"/>
            <a:r>
              <a:rPr lang="ru-RU" dirty="0" smtClean="0">
                <a:solidFill>
                  <a:schemeClr val="accent1">
                    <a:lumMod val="50000"/>
                  </a:schemeClr>
                </a:solidFill>
              </a:rPr>
              <a:t>Все технологические процессы производства, связанные с мойкой грязной тары, приемкой птицы, сортировкой и санитарной обработкой яиц, первичной обработкой перо-пухового сырья, должны производиться в отдельных помещениях или площадках.</a:t>
            </a:r>
          </a:p>
          <a:p>
            <a:pPr algn="just"/>
            <a:r>
              <a:rPr lang="ru-RU" dirty="0" smtClean="0">
                <a:solidFill>
                  <a:schemeClr val="accent1">
                    <a:lumMod val="50000"/>
                  </a:schemeClr>
                </a:solidFill>
              </a:rPr>
              <a:t>У входов в производственные, складские, вспомогательные помещения должны быть скребки, решетки и металлические сетки для очистки обуви от грязи. Вход в производственные помещения птицеперерабатывающего предприятия (цехи) лиц, не связанных с убоем и переработкой птицы, допускается только с разрешения начальника ОПВК или старшего ветеринарного врача.</a:t>
            </a:r>
          </a:p>
        </p:txBody>
      </p:sp>
    </p:spTree>
    <p:extLst>
      <p:ext uri="{BB962C8B-B14F-4D97-AF65-F5344CB8AC3E}">
        <p14:creationId xmlns:p14="http://schemas.microsoft.com/office/powerpoint/2010/main" val="2208369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just"/>
            <a:r>
              <a:rPr lang="ru-RU" dirty="0" smtClean="0">
                <a:solidFill>
                  <a:schemeClr val="accent1">
                    <a:lumMod val="50000"/>
                  </a:schemeClr>
                </a:solidFill>
              </a:rPr>
              <a:t>Для дезинфекции обуви рабочих и служащих в проходной на территорию птицеперерабатывающего предприятия, а также при всех входах, ведущих в цех переработки птицы, яиц и другие производственные помещения, оборудуют </a:t>
            </a:r>
            <a:r>
              <a:rPr lang="ru-RU" dirty="0" err="1" smtClean="0">
                <a:solidFill>
                  <a:schemeClr val="accent1">
                    <a:lumMod val="50000"/>
                  </a:schemeClr>
                </a:solidFill>
              </a:rPr>
              <a:t>дезковрики</a:t>
            </a:r>
            <a:r>
              <a:rPr lang="ru-RU" dirty="0" smtClean="0">
                <a:solidFill>
                  <a:schemeClr val="accent1">
                    <a:lumMod val="50000"/>
                  </a:schemeClr>
                </a:solidFill>
              </a:rPr>
              <a:t> размером не менее 2,0 - 2,2 м из поролона или пористой резины толщиной 2-4 см, укладывают их в кафельные или цементированные углубления, или металлические коррозиестойкие поддоны. </a:t>
            </a:r>
            <a:r>
              <a:rPr lang="ru-RU" dirty="0" err="1" smtClean="0">
                <a:solidFill>
                  <a:schemeClr val="accent1">
                    <a:lumMod val="50000"/>
                  </a:schemeClr>
                </a:solidFill>
              </a:rPr>
              <a:t>Дезковрики</a:t>
            </a:r>
            <a:r>
              <a:rPr lang="ru-RU" dirty="0" smtClean="0">
                <a:solidFill>
                  <a:schemeClr val="accent1">
                    <a:lumMod val="50000"/>
                  </a:schemeClr>
                </a:solidFill>
              </a:rPr>
              <a:t> систематически по мере загрязнения подвергают механической очистке. Два-три раза в смену увлажняют 2%-</a:t>
            </a:r>
            <a:r>
              <a:rPr lang="ru-RU" dirty="0" err="1" smtClean="0">
                <a:solidFill>
                  <a:schemeClr val="accent1">
                    <a:lumMod val="50000"/>
                  </a:schemeClr>
                </a:solidFill>
              </a:rPr>
              <a:t>ным</a:t>
            </a:r>
            <a:r>
              <a:rPr lang="ru-RU" dirty="0" smtClean="0">
                <a:solidFill>
                  <a:schemeClr val="accent1">
                    <a:lumMod val="50000"/>
                  </a:schemeClr>
                </a:solidFill>
              </a:rPr>
              <a:t> раствором едкого натра.</a:t>
            </a:r>
          </a:p>
        </p:txBody>
      </p:sp>
    </p:spTree>
    <p:extLst>
      <p:ext uri="{BB962C8B-B14F-4D97-AF65-F5344CB8AC3E}">
        <p14:creationId xmlns:p14="http://schemas.microsoft.com/office/powerpoint/2010/main" val="2906608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algn="just"/>
            <a:r>
              <a:rPr lang="ru-RU" dirty="0" smtClean="0">
                <a:solidFill>
                  <a:schemeClr val="accent1">
                    <a:lumMod val="50000"/>
                  </a:schemeClr>
                </a:solidFill>
              </a:rPr>
              <a:t>В производственных помещениях следует предусматривать смывные краны из расчета 1 кран на 500 м2 площади; раковины для мытья рук с подводкой холодной и горячей воды со смесителем, снабженные мылом, щеточкой, сосудом с дезинфицирующим раствором, полотенцами разового пользования или </a:t>
            </a:r>
            <a:r>
              <a:rPr lang="ru-RU" dirty="0" err="1" smtClean="0">
                <a:solidFill>
                  <a:schemeClr val="accent1">
                    <a:lumMod val="50000"/>
                  </a:schemeClr>
                </a:solidFill>
              </a:rPr>
              <a:t>электрополотенцами</a:t>
            </a:r>
            <a:r>
              <a:rPr lang="ru-RU" dirty="0" smtClean="0">
                <a:solidFill>
                  <a:schemeClr val="accent1">
                    <a:lumMod val="50000"/>
                  </a:schemeClr>
                </a:solidFill>
              </a:rPr>
              <a:t>.</a:t>
            </a:r>
          </a:p>
          <a:p>
            <a:pPr algn="just"/>
            <a:r>
              <a:rPr lang="ru-RU" dirty="0" smtClean="0">
                <a:solidFill>
                  <a:schemeClr val="accent1">
                    <a:lumMod val="50000"/>
                  </a:schemeClr>
                </a:solidFill>
              </a:rPr>
              <a:t>Раковины должны располагаться в каждом производственном цехе при входе, а также в местах, удобных для пользования ими, на расстоянии не более 15 м от рабочего места.</a:t>
            </a:r>
          </a:p>
          <a:p>
            <a:pPr algn="just"/>
            <a:r>
              <a:rPr lang="ru-RU" dirty="0" smtClean="0">
                <a:solidFill>
                  <a:schemeClr val="accent1">
                    <a:lumMod val="50000"/>
                  </a:schemeClr>
                </a:solidFill>
              </a:rPr>
              <a:t>Для питьевых целей устанавливают питьевые фонтанчики или сатураторные установки на расстоянии не более 75 м от рабочего места; температура питьевой воды должна быть не ниже 8°С и не выше 20°С.</a:t>
            </a:r>
          </a:p>
        </p:txBody>
      </p:sp>
    </p:spTree>
    <p:extLst>
      <p:ext uri="{BB962C8B-B14F-4D97-AF65-F5344CB8AC3E}">
        <p14:creationId xmlns:p14="http://schemas.microsoft.com/office/powerpoint/2010/main" val="222788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9433"/>
            <a:ext cx="10515600" cy="6250674"/>
          </a:xfrm>
        </p:spPr>
        <p:txBody>
          <a:bodyPr>
            <a:normAutofit/>
          </a:bodyPr>
          <a:lstStyle/>
          <a:p>
            <a:pPr algn="just"/>
            <a:r>
              <a:rPr lang="ru-RU" dirty="0" smtClean="0">
                <a:solidFill>
                  <a:schemeClr val="accent1">
                    <a:lumMod val="50000"/>
                  </a:schemeClr>
                </a:solidFill>
              </a:rPr>
              <a:t>При количестве работающих женщин 100 и более на предприятии оборудуют помещение для личной гигиены женщин. При меньшем количестве работающих женщин оборудуют специальную кабину с гигиеническим душем при туалете в бытовых помещениях (1 душ на 20 рабочих в смену).</a:t>
            </a:r>
          </a:p>
          <a:p>
            <a:pPr algn="just"/>
            <a:r>
              <a:rPr lang="ru-RU" dirty="0" smtClean="0">
                <a:solidFill>
                  <a:schemeClr val="accent1">
                    <a:lumMod val="50000"/>
                  </a:schemeClr>
                </a:solidFill>
              </a:rPr>
              <a:t>Шлюзы перед туалетами должны быть оборудованы вешалками для санитарной одежды, раковинами для мытья рук, имеющими смесители с подводкой горячей и холодной воды, мылом, щетками, устройствами для дезинфекции рук, </a:t>
            </a:r>
            <a:r>
              <a:rPr lang="ru-RU" dirty="0" err="1" smtClean="0">
                <a:solidFill>
                  <a:schemeClr val="accent1">
                    <a:lumMod val="50000"/>
                  </a:schemeClr>
                </a:solidFill>
              </a:rPr>
              <a:t>электрополотенцем</a:t>
            </a:r>
            <a:r>
              <a:rPr lang="ru-RU" dirty="0" smtClean="0">
                <a:solidFill>
                  <a:schemeClr val="accent1">
                    <a:lumMod val="50000"/>
                  </a:schemeClr>
                </a:solidFill>
              </a:rPr>
              <a:t> или полотенцами разового пользования.</a:t>
            </a:r>
          </a:p>
          <a:p>
            <a:pPr algn="just"/>
            <a:r>
              <a:rPr lang="ru-RU" dirty="0" smtClean="0">
                <a:solidFill>
                  <a:schemeClr val="accent1">
                    <a:lumMod val="50000"/>
                  </a:schemeClr>
                </a:solidFill>
              </a:rPr>
              <a:t>Унитазы в туалетах рекомендуется устанавливать с педальным спуском.</a:t>
            </a:r>
          </a:p>
          <a:p>
            <a:pPr algn="just"/>
            <a:r>
              <a:rPr lang="ru-RU" dirty="0" smtClean="0">
                <a:solidFill>
                  <a:schemeClr val="accent1">
                    <a:lumMod val="50000"/>
                  </a:schemeClr>
                </a:solidFill>
              </a:rPr>
              <a:t>При проектировании или реконструкции предприятий количество туалетов определяют из расчета для женщин: 15 человек на 1 унитаз, для мужчин: 15 человек на 1 унитаз и 1 писсуар.</a:t>
            </a:r>
          </a:p>
        </p:txBody>
      </p:sp>
    </p:spTree>
    <p:extLst>
      <p:ext uri="{BB962C8B-B14F-4D97-AF65-F5344CB8AC3E}">
        <p14:creationId xmlns:p14="http://schemas.microsoft.com/office/powerpoint/2010/main" val="3264337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32262"/>
            <a:ext cx="10515600" cy="6114197"/>
          </a:xfrm>
        </p:spPr>
        <p:txBody>
          <a:bodyPr>
            <a:normAutofit fontScale="92500" lnSpcReduction="20000"/>
          </a:bodyPr>
          <a:lstStyle/>
          <a:p>
            <a:pPr algn="just"/>
            <a:r>
              <a:rPr lang="ru-RU" dirty="0" smtClean="0">
                <a:solidFill>
                  <a:schemeClr val="accent1">
                    <a:lumMod val="50000"/>
                  </a:schemeClr>
                </a:solidFill>
              </a:rPr>
              <a:t>Бытовые помещения необходимо ежедневно по окончании работы тщательно убирать: очищать от пыли, полы и инвентарь промывать моющим раствором и горячей водой; гардеробные очищать влажным способом и не реже 1 раза в неделю подвергать дезинфекции путем орошения раствором хлорной извести или протирания тканью, смоченной 0,5%-</a:t>
            </a:r>
            <a:r>
              <a:rPr lang="ru-RU" dirty="0" err="1" smtClean="0">
                <a:solidFill>
                  <a:schemeClr val="accent1">
                    <a:lumMod val="50000"/>
                  </a:schemeClr>
                </a:solidFill>
              </a:rPr>
              <a:t>ным</a:t>
            </a:r>
            <a:r>
              <a:rPr lang="ru-RU" dirty="0" smtClean="0">
                <a:solidFill>
                  <a:schemeClr val="accent1">
                    <a:lumMod val="50000"/>
                  </a:schemeClr>
                </a:solidFill>
              </a:rPr>
              <a:t> раствором хлорной извести (по активному хлору %) или другим дезинфицирующим средством.</a:t>
            </a:r>
          </a:p>
          <a:p>
            <a:pPr algn="just"/>
            <a:r>
              <a:rPr lang="ru-RU" dirty="0" smtClean="0">
                <a:solidFill>
                  <a:schemeClr val="accent1">
                    <a:lumMod val="50000"/>
                  </a:schemeClr>
                </a:solidFill>
              </a:rPr>
              <a:t>Все выложенные плиткой панели или окрашенные стены периодически (по мере загрязнения) протирают тканью не реже 1 раза в неделю, а также по требованию учреждений санитарно-эпидемиологической службы и ветеринарно-санитарной службы предприятия.</a:t>
            </a:r>
          </a:p>
          <a:p>
            <a:pPr algn="just"/>
            <a:r>
              <a:rPr lang="ru-RU" dirty="0" smtClean="0">
                <a:solidFill>
                  <a:schemeClr val="accent1">
                    <a:lumMod val="50000"/>
                  </a:schemeClr>
                </a:solidFill>
              </a:rPr>
              <a:t>Санитарные узлы и оборудование комнаты гигиены женщин по мере необходимости, но не реже 1 раза в смену тщательно очищают, промывают водой, после чего дезинфицируют.</a:t>
            </a:r>
          </a:p>
          <a:p>
            <a:pPr algn="just"/>
            <a:r>
              <a:rPr lang="ru-RU" dirty="0" smtClean="0">
                <a:solidFill>
                  <a:schemeClr val="accent1">
                    <a:lumMod val="50000"/>
                  </a:schemeClr>
                </a:solidFill>
              </a:rPr>
              <a:t>При уборке туалетов (2-3 раза в день) протирают отдельно выделенной тканью, смоченной 0,5%-</a:t>
            </a:r>
            <a:r>
              <a:rPr lang="ru-RU" dirty="0" err="1" smtClean="0">
                <a:solidFill>
                  <a:schemeClr val="accent1">
                    <a:lumMod val="50000"/>
                  </a:schemeClr>
                </a:solidFill>
              </a:rPr>
              <a:t>ным</a:t>
            </a:r>
            <a:r>
              <a:rPr lang="ru-RU" dirty="0" smtClean="0">
                <a:solidFill>
                  <a:schemeClr val="accent1">
                    <a:lumMod val="50000"/>
                  </a:schemeClr>
                </a:solidFill>
              </a:rPr>
              <a:t> раствором хлорной извести (500 мг активного хлора на 1 л воды), ручки и затворы дверей, спусковые ручки и другие поверхности, которых касаются руки человека при посещении туалета.</a:t>
            </a:r>
          </a:p>
        </p:txBody>
      </p:sp>
    </p:spTree>
    <p:extLst>
      <p:ext uri="{BB962C8B-B14F-4D97-AF65-F5344CB8AC3E}">
        <p14:creationId xmlns:p14="http://schemas.microsoft.com/office/powerpoint/2010/main" val="1591317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41194"/>
            <a:ext cx="10515600" cy="6291618"/>
          </a:xfrm>
        </p:spPr>
        <p:txBody>
          <a:bodyPr>
            <a:normAutofit fontScale="92500" lnSpcReduction="20000"/>
          </a:bodyPr>
          <a:lstStyle/>
          <a:p>
            <a:pPr algn="just"/>
            <a:r>
              <a:rPr lang="ru-RU" dirty="0" smtClean="0">
                <a:solidFill>
                  <a:schemeClr val="accent1">
                    <a:lumMod val="50000"/>
                  </a:schemeClr>
                </a:solidFill>
              </a:rPr>
              <a:t>В период выработки продукции категорически запрещается проведение ремонтных работ, дезинфекции, оставлять инструменты, вносить металлические и стеклянные предметы, зеркала, ароматические вещества, табак в производственные помещения.</a:t>
            </a:r>
          </a:p>
          <a:p>
            <a:pPr algn="just"/>
            <a:r>
              <a:rPr lang="ru-RU" dirty="0" smtClean="0">
                <a:solidFill>
                  <a:schemeClr val="accent1">
                    <a:lumMod val="50000"/>
                  </a:schemeClr>
                </a:solidFill>
              </a:rPr>
              <a:t>Запрещается на птицеперерабатывающие предприятия ввозить из птицеводческих хозяйств (совхозов, колхозов, птицефабрик) и перерабатывать трупы птицы и отходы инкубации.</a:t>
            </a:r>
          </a:p>
          <a:p>
            <a:pPr algn="just"/>
            <a:r>
              <a:rPr lang="ru-RU" dirty="0" smtClean="0">
                <a:solidFill>
                  <a:schemeClr val="accent1">
                    <a:lumMod val="50000"/>
                  </a:schemeClr>
                </a:solidFill>
              </a:rPr>
              <a:t>Подача тары, упаковочного и других вспомогательных материалов должна осуществляться через коридоры, минуя производственные помещения.</a:t>
            </a:r>
          </a:p>
          <a:p>
            <a:pPr algn="just"/>
            <a:r>
              <a:rPr lang="ru-RU" dirty="0" smtClean="0">
                <a:solidFill>
                  <a:schemeClr val="accent1">
                    <a:lumMod val="50000"/>
                  </a:schemeClr>
                </a:solidFill>
              </a:rPr>
              <a:t>Хранение готовой продукции осуществляют строго соблюдая температурно-влажностные режимы, предусмотренные действующей нормативно-технической документацией.</a:t>
            </a:r>
          </a:p>
          <a:p>
            <a:pPr algn="just"/>
            <a:r>
              <a:rPr lang="ru-RU" dirty="0" smtClean="0">
                <a:solidFill>
                  <a:schemeClr val="accent1">
                    <a:lumMod val="50000"/>
                  </a:schemeClr>
                </a:solidFill>
              </a:rPr>
              <a:t>Температура и влажность в помещениях хранения готовой продукции проверяется по показаниям контрольно-измерительных приборов и записывается в журнал.</a:t>
            </a:r>
          </a:p>
          <a:p>
            <a:pPr algn="just"/>
            <a:r>
              <a:rPr lang="ru-RU" dirty="0" smtClean="0">
                <a:solidFill>
                  <a:schemeClr val="accent1">
                    <a:lumMod val="50000"/>
                  </a:schemeClr>
                </a:solidFill>
              </a:rPr>
              <a:t>Отпуск готовой продукции должен производиться экспедитором или мастером, которые несут административную ответственность за ее качество и сохранность</a:t>
            </a:r>
            <a:r>
              <a:rPr lang="ru-RU" dirty="0" smtClean="0"/>
              <a:t>.</a:t>
            </a:r>
          </a:p>
        </p:txBody>
      </p:sp>
    </p:spTree>
    <p:extLst>
      <p:ext uri="{BB962C8B-B14F-4D97-AF65-F5344CB8AC3E}">
        <p14:creationId xmlns:p14="http://schemas.microsoft.com/office/powerpoint/2010/main" val="4283618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extLst>
      <p:ext uri="{BB962C8B-B14F-4D97-AF65-F5344CB8AC3E}">
        <p14:creationId xmlns:p14="http://schemas.microsoft.com/office/powerpoint/2010/main" val="27545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711200" algn="just">
              <a:buNone/>
            </a:pPr>
            <a:r>
              <a:rPr lang="ru-RU" dirty="0">
                <a:solidFill>
                  <a:srgbClr val="002060"/>
                </a:solidFill>
                <a:latin typeface="Times New Roman" panose="02020603050405020304" pitchFamily="18" charset="0"/>
                <a:cs typeface="Times New Roman" panose="02020603050405020304" pitchFamily="18" charset="0"/>
              </a:rPr>
              <a:t>В настоящее время убой и переработку птицы производят на поточно-механизированных линиях, где обеспечивается единый технологический поток переработки птицы. Для этой цели промышленность выпускает ряд специализированных (предназначенных для раздельной обработки сухопутной или водоплавающей птицы) и универсальных (на которых обрабатывают все виды птицы) линий различной производительности:</a:t>
            </a:r>
          </a:p>
        </p:txBody>
      </p:sp>
    </p:spTree>
    <p:extLst>
      <p:ext uri="{BB962C8B-B14F-4D97-AF65-F5344CB8AC3E}">
        <p14:creationId xmlns:p14="http://schemas.microsoft.com/office/powerpoint/2010/main" val="96797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66057"/>
            <a:ext cx="10515600" cy="5610906"/>
          </a:xfrm>
        </p:spPr>
        <p:txBody>
          <a:bodyPr>
            <a:normAutofit fontScale="85000" lnSpcReduction="20000"/>
          </a:bodyPr>
          <a:lstStyle/>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конвейерная линия для убоя и переработки бройлеров производительностью 3000 и 6000 гол/ч;</a:t>
            </a:r>
          </a:p>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конвейерная линия для убоя и переработки уток и утят производительностью 2000 гол/ч;</a:t>
            </a:r>
          </a:p>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унифицированные линии для первичной переработки кур и цыплят производительностью 500, 1000 и 2000 гол/ч;</a:t>
            </a:r>
          </a:p>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модифицированная унифицированная линия для переработки кур и цыплят производительностью 2000 гол/ч (при переработке на ней уток производительностью 1300 гол/ч);</a:t>
            </a:r>
          </a:p>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линия первичной переработки индеек производительностью 500 гол/ч (можно перерабатывать и гусят-бройлеров);</a:t>
            </a:r>
          </a:p>
          <a:p>
            <a:pPr algn="just" fontAlgn="base">
              <a:lnSpc>
                <a:spcPct val="120000"/>
              </a:lnSpc>
              <a:spcBef>
                <a:spcPts val="0"/>
              </a:spcBef>
            </a:pPr>
            <a:r>
              <a:rPr lang="ru-RU" dirty="0">
                <a:solidFill>
                  <a:srgbClr val="002060"/>
                </a:solidFill>
                <a:latin typeface="Times New Roman" panose="02020603050405020304" pitchFamily="18" charset="0"/>
                <a:cs typeface="Times New Roman" panose="02020603050405020304" pitchFamily="18" charset="0"/>
              </a:rPr>
              <a:t>автоматизированная линия для переработки перепелов производительностью до 1000 </a:t>
            </a:r>
            <a:r>
              <a:rPr lang="ru-RU" dirty="0" smtClean="0">
                <a:solidFill>
                  <a:srgbClr val="002060"/>
                </a:solidFill>
                <a:latin typeface="Times New Roman" panose="02020603050405020304" pitchFamily="18" charset="0"/>
                <a:cs typeface="Times New Roman" panose="02020603050405020304" pitchFamily="18" charset="0"/>
              </a:rPr>
              <a:t>гол/ч.</a:t>
            </a:r>
          </a:p>
          <a:p>
            <a:pPr marL="0" indent="711200" algn="just" fontAlgn="base">
              <a:lnSpc>
                <a:spcPct val="120000"/>
              </a:lnSpc>
              <a:spcBef>
                <a:spcPts val="0"/>
              </a:spcBef>
              <a:buNone/>
            </a:pPr>
            <a:r>
              <a:rPr lang="ru-RU" dirty="0" smtClean="0">
                <a:solidFill>
                  <a:srgbClr val="002060"/>
                </a:solidFill>
                <a:latin typeface="Times New Roman" panose="02020603050405020304" pitchFamily="18" charset="0"/>
                <a:cs typeface="Times New Roman" panose="02020603050405020304" pitchFamily="18" charset="0"/>
              </a:rPr>
              <a:t>Основную </a:t>
            </a:r>
            <a:r>
              <a:rPr lang="ru-RU" dirty="0">
                <a:solidFill>
                  <a:srgbClr val="002060"/>
                </a:solidFill>
                <a:latin typeface="Times New Roman" panose="02020603050405020304" pitchFamily="18" charset="0"/>
                <a:cs typeface="Times New Roman" panose="02020603050405020304" pitchFamily="18" charset="0"/>
              </a:rPr>
              <a:t>часть птицы перерабатывают на унифицированных конвейерных линиях различной производительности: от 500 до 3000 гол/ч.</a:t>
            </a:r>
          </a:p>
          <a:p>
            <a:endParaRPr lang="ru-RU" dirty="0"/>
          </a:p>
        </p:txBody>
      </p:sp>
    </p:spTree>
    <p:extLst>
      <p:ext uri="{BB962C8B-B14F-4D97-AF65-F5344CB8AC3E}">
        <p14:creationId xmlns:p14="http://schemas.microsoft.com/office/powerpoint/2010/main" val="311122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85" y="-346075"/>
            <a:ext cx="10515600" cy="1325563"/>
          </a:xfrm>
        </p:spPr>
        <p:txBody>
          <a:bodyPr>
            <a:norm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Технологическая схема переработки птицы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9886" y="629294"/>
            <a:ext cx="5718628" cy="6296529"/>
          </a:xfrm>
        </p:spPr>
      </p:pic>
    </p:spTree>
    <p:extLst>
      <p:ext uri="{BB962C8B-B14F-4D97-AF65-F5344CB8AC3E}">
        <p14:creationId xmlns:p14="http://schemas.microsoft.com/office/powerpoint/2010/main" val="7689236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3816</Words>
  <Application>Microsoft Office PowerPoint</Application>
  <PresentationFormat>Широкоэкранный</PresentationFormat>
  <Paragraphs>213</Paragraphs>
  <Slides>67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67</vt:i4>
      </vt:variant>
    </vt:vector>
  </HeadingPairs>
  <TitlesOfParts>
    <vt:vector size="72" baseType="lpstr">
      <vt:lpstr>Arial</vt:lpstr>
      <vt:lpstr>Calibri</vt:lpstr>
      <vt:lpstr>Calibri Light</vt:lpstr>
      <vt:lpstr>Times New Roman</vt:lpstr>
      <vt:lpstr>Тема Office</vt:lpstr>
      <vt:lpstr>Планировка предприятия по переработке птицы, технологические процессы на различных участках и их ветеринарно-санитарная характеристика. Особенности организации ветеринарно-санитарного контроля на конвейерной линии по переработке птицы</vt:lpstr>
      <vt:lpstr>Основными задачами промышленной переработки птицы являются: </vt:lpstr>
      <vt:lpstr>Технологический процесс производства мяса птицы осуществляется в следующей последовательности: </vt:lpstr>
      <vt:lpstr>Презентация PowerPoint</vt:lpstr>
      <vt:lpstr>Приёмка и доставка птицы на убой </vt:lpstr>
      <vt:lpstr>Презентация PowerPoint</vt:lpstr>
      <vt:lpstr>Презентация PowerPoint</vt:lpstr>
      <vt:lpstr>Презентация PowerPoint</vt:lpstr>
      <vt:lpstr>Технологическая схема переработки птицы </vt:lpstr>
      <vt:lpstr>Презентация PowerPoint</vt:lpstr>
      <vt:lpstr>Презентация PowerPoint</vt:lpstr>
      <vt:lpstr>Технологическая схема первичной обработки птицы</vt:lpstr>
      <vt:lpstr>Презентация PowerPoint</vt:lpstr>
      <vt:lpstr>Презентация PowerPoint</vt:lpstr>
      <vt:lpstr>Презентация PowerPoint</vt:lpstr>
      <vt:lpstr>Презентация PowerPoint</vt:lpstr>
      <vt:lpstr>Презентация PowerPoint</vt:lpstr>
      <vt:lpstr>Существуют следующие способы оглушения птицы: </vt:lpstr>
      <vt:lpstr>Презентация PowerPoint</vt:lpstr>
      <vt:lpstr>Презентация PowerPoint</vt:lpstr>
      <vt:lpstr>Убой и обескровливание </vt:lpstr>
      <vt:lpstr>Шпарка </vt:lpstr>
      <vt:lpstr>Презентация PowerPoint</vt:lpstr>
      <vt:lpstr>Презентация PowerPoint</vt:lpstr>
      <vt:lpstr>Презентация PowerPoint</vt:lpstr>
      <vt:lpstr>Презентация PowerPoint</vt:lpstr>
      <vt:lpstr>Воскование </vt:lpstr>
      <vt:lpstr>Отрезание голов </vt:lpstr>
      <vt:lpstr>Отрезание ног </vt:lpstr>
      <vt:lpstr>Перевешивание тушек на конвейер потрошения </vt:lpstr>
      <vt:lpstr>Санитарная обработка конвейера </vt:lpstr>
      <vt:lpstr>Потрошение </vt:lpstr>
      <vt:lpstr>Вырезание клоаки и разрезание брюшной полости </vt:lpstr>
      <vt:lpstr>Извлечение внутренних органов </vt:lpstr>
      <vt:lpstr>Ветеринарно-санитарная экспертиза тушек и внутренних органов </vt:lpstr>
      <vt:lpstr>Отделение сердца и печени </vt:lpstr>
      <vt:lpstr>Отделение мышечного желудка и кишечника </vt:lpstr>
      <vt:lpstr>Удаление зоба, трахеи и пищевод </vt:lpstr>
      <vt:lpstr>Отделение шеи </vt:lpstr>
      <vt:lpstr>Зачистка тушек от остатков внутренних органов </vt:lpstr>
      <vt:lpstr>Мойка тушек </vt:lpstr>
      <vt:lpstr>Охлаждение мяса птицы </vt:lpstr>
      <vt:lpstr>Сортировка птицы </vt:lpstr>
      <vt:lpstr>Обработка субпродуктов </vt:lpstr>
      <vt:lpstr>Кутикулу удаляют вручную </vt:lpstr>
      <vt:lpstr>Сбор и обработка жира </vt:lpstr>
      <vt:lpstr>Упаковка </vt:lpstr>
      <vt:lpstr>Презентация PowerPoint</vt:lpstr>
      <vt:lpstr>Презентация PowerPoint</vt:lpstr>
      <vt:lpstr>Презентация PowerPoint</vt:lpstr>
      <vt:lpstr>Презентация PowerPoint</vt:lpstr>
      <vt:lpstr>Презентация PowerPoint</vt:lpstr>
      <vt:lpstr>Замораживание мяса птицы, субпродуктов </vt:lpstr>
      <vt:lpstr>Сбор и обработка перо-пухового сырья </vt:lpstr>
      <vt:lpstr>Сбор технических отходов </vt:lpstr>
      <vt:lpstr>Хранение (условия и особенности технологии хранения продукции) </vt:lpstr>
      <vt:lpstr>Презентация PowerPoint</vt:lpstr>
      <vt:lpstr>Презентация PowerPoint</vt:lpstr>
      <vt:lpstr>Технологический контроль и метрологическое обеспечение технологического процесса производства и хранения продукции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Планировка предприятия по переработке птицы, технологические процессы на различных участках и их ветеринарно-санитарная характеристика. Особенности организации ветеринарно-санитарного контроля на конвейерной линии по переработке птицы</dc:title>
  <dc:creator>Home</dc:creator>
  <cp:lastModifiedBy>Home</cp:lastModifiedBy>
  <cp:revision>8</cp:revision>
  <dcterms:created xsi:type="dcterms:W3CDTF">2022-09-26T16:16:26Z</dcterms:created>
  <dcterms:modified xsi:type="dcterms:W3CDTF">2022-09-27T19:12:02Z</dcterms:modified>
</cp:coreProperties>
</file>